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diagrams/quickStyle2.xml" ContentType="application/vnd.openxmlformats-officedocument.drawingml.diagramStyl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2.xml" ContentType="application/vnd.openxmlformats-officedocument.drawingml.diagramData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diagrams/layout2.xml" ContentType="application/vnd.openxmlformats-officedocument.drawingml.diagramLayout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theme/theme7.xml" ContentType="application/vnd.openxmlformats-officedocument.them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wmf" ContentType="image/x-wmf"/>
  <Override PartName="/ppt/slideLayouts/slideLayout44.xml" ContentType="application/vnd.openxmlformats-officedocument.presentationml.slideLayout+xml"/>
  <Default Extension="xls" ContentType="application/vnd.ms-excel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1" r:id="rId2"/>
    <p:sldMasterId id="2147483652" r:id="rId3"/>
    <p:sldMasterId id="2147483653" r:id="rId4"/>
    <p:sldMasterId id="2147483656" r:id="rId5"/>
  </p:sldMasterIdLst>
  <p:notesMasterIdLst>
    <p:notesMasterId r:id="rId20"/>
  </p:notesMasterIdLst>
  <p:handoutMasterIdLst>
    <p:handoutMasterId r:id="rId21"/>
  </p:handoutMasterIdLst>
  <p:sldIdLst>
    <p:sldId id="338" r:id="rId6"/>
    <p:sldId id="378" r:id="rId7"/>
    <p:sldId id="379" r:id="rId8"/>
    <p:sldId id="348" r:id="rId9"/>
    <p:sldId id="365" r:id="rId10"/>
    <p:sldId id="383" r:id="rId11"/>
    <p:sldId id="376" r:id="rId12"/>
    <p:sldId id="355" r:id="rId13"/>
    <p:sldId id="373" r:id="rId14"/>
    <p:sldId id="382" r:id="rId15"/>
    <p:sldId id="387" r:id="rId16"/>
    <p:sldId id="391" r:id="rId17"/>
    <p:sldId id="392" r:id="rId18"/>
    <p:sldId id="394" r:id="rId1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5F5F5F"/>
    <a:srgbClr val="FF00FF"/>
    <a:srgbClr val="D60093"/>
    <a:srgbClr val="FF3399"/>
    <a:srgbClr val="FF0000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09" autoAdjust="0"/>
  </p:normalViewPr>
  <p:slideViewPr>
    <p:cSldViewPr>
      <p:cViewPr varScale="1">
        <p:scale>
          <a:sx n="102" d="100"/>
          <a:sy n="102" d="100"/>
        </p:scale>
        <p:origin x="-2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viewProps" Target="view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3">
  <dgm:title val=""/>
  <dgm:desc val=""/>
  <dgm:catLst>
    <dgm:cat type="accent2" pri="11300"/>
  </dgm:catLst>
  <dgm:styleLbl name="node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shade val="80000"/>
      </a:schemeClr>
      <a:schemeClr val="accent2">
        <a:tint val="7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/>
    <dgm:txEffectClrLst/>
  </dgm:styleLbl>
  <dgm:styleLbl name="lnNode1">
    <dgm:fillClrLst>
      <a:schemeClr val="accent2">
        <a:shade val="80000"/>
      </a:schemeClr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2">
        <a:shade val="90000"/>
      </a:schemeClr>
      <a:schemeClr val="accent2">
        <a:tint val="70000"/>
      </a:schemeClr>
    </dgm:fillClrLst>
    <dgm:linClrLst>
      <a:schemeClr val="accent2">
        <a:shade val="90000"/>
      </a:schemeClr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9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8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shade val="80000"/>
      </a:schemeClr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B1B5D0-0F72-4713-B80B-FCB1A7D6F3D9}" type="doc">
      <dgm:prSet loTypeId="urn:microsoft.com/office/officeart/2005/8/layout/chevron1" loCatId="process" qsTypeId="urn:microsoft.com/office/officeart/2005/8/quickstyle/simple1" qsCatId="simple" csTypeId="urn:microsoft.com/office/officeart/2005/8/colors/accent2_3" csCatId="accent2" phldr="1"/>
      <dgm:spPr/>
    </dgm:pt>
    <dgm:pt modelId="{66444FDD-AD02-4FFB-A212-3ACA23CDFAD3}">
      <dgm:prSet phldrT="[besedilo]"/>
      <dgm:spPr/>
      <dgm:t>
        <a:bodyPr/>
        <a:lstStyle/>
        <a:p>
          <a:r>
            <a:rPr lang="sl-SI" dirty="0"/>
            <a:t>POTRDITEV KONCEPTA: tehnologija, IL, ekipa</a:t>
          </a:r>
        </a:p>
      </dgm:t>
    </dgm:pt>
    <dgm:pt modelId="{17178998-672D-49C2-B918-5201841448A0}" type="parTrans" cxnId="{CEAD4E9F-D208-49BD-9564-0C4BE816773C}">
      <dgm:prSet/>
      <dgm:spPr/>
      <dgm:t>
        <a:bodyPr/>
        <a:lstStyle/>
        <a:p>
          <a:endParaRPr lang="sl-SI"/>
        </a:p>
      </dgm:t>
    </dgm:pt>
    <dgm:pt modelId="{27FDC96A-782F-4B16-B848-DB0F8219682A}" type="sibTrans" cxnId="{CEAD4E9F-D208-49BD-9564-0C4BE816773C}">
      <dgm:prSet/>
      <dgm:spPr/>
      <dgm:t>
        <a:bodyPr/>
        <a:lstStyle/>
        <a:p>
          <a:endParaRPr lang="sl-SI"/>
        </a:p>
      </dgm:t>
    </dgm:pt>
    <dgm:pt modelId="{5566D15B-82E2-4268-BF34-C00366E08DBF}">
      <dgm:prSet phldrT="[besedilo]"/>
      <dgm:spPr/>
      <dgm:t>
        <a:bodyPr/>
        <a:lstStyle/>
        <a:p>
          <a:r>
            <a:rPr lang="sl-SI" dirty="0"/>
            <a:t>PODJETJE: poslovni načrt, model </a:t>
          </a:r>
        </a:p>
      </dgm:t>
    </dgm:pt>
    <dgm:pt modelId="{C23E1DDF-F5F6-4EDE-9D54-5B3BD77E86D3}" type="parTrans" cxnId="{23FC670A-14A1-40FB-9D6A-B09F04E20C34}">
      <dgm:prSet/>
      <dgm:spPr/>
      <dgm:t>
        <a:bodyPr/>
        <a:lstStyle/>
        <a:p>
          <a:endParaRPr lang="sl-SI"/>
        </a:p>
      </dgm:t>
    </dgm:pt>
    <dgm:pt modelId="{7876ABE6-A7C4-457A-B038-346E7B60F3A9}" type="sibTrans" cxnId="{23FC670A-14A1-40FB-9D6A-B09F04E20C34}">
      <dgm:prSet/>
      <dgm:spPr/>
      <dgm:t>
        <a:bodyPr/>
        <a:lstStyle/>
        <a:p>
          <a:endParaRPr lang="sl-SI"/>
        </a:p>
      </dgm:t>
    </dgm:pt>
    <dgm:pt modelId="{20B580DF-17E6-4ED4-B0C0-EEE4AF0C4207}">
      <dgm:prSet phldrT="[besedilo]"/>
      <dgm:spPr/>
      <dgm:t>
        <a:bodyPr/>
        <a:lstStyle/>
        <a:p>
          <a:r>
            <a:rPr lang="sl-SI" dirty="0"/>
            <a:t>PRODOR NA TRG IN RAST</a:t>
          </a:r>
        </a:p>
      </dgm:t>
    </dgm:pt>
    <dgm:pt modelId="{FAD527AF-E954-49B7-A4F4-9F544CB67C7F}" type="parTrans" cxnId="{4A068E77-E88D-4B9F-9903-7460590250BF}">
      <dgm:prSet/>
      <dgm:spPr/>
      <dgm:t>
        <a:bodyPr/>
        <a:lstStyle/>
        <a:p>
          <a:endParaRPr lang="sl-SI"/>
        </a:p>
      </dgm:t>
    </dgm:pt>
    <dgm:pt modelId="{B211D806-9028-4B0D-97DD-E8506AA7BF81}" type="sibTrans" cxnId="{4A068E77-E88D-4B9F-9903-7460590250BF}">
      <dgm:prSet/>
      <dgm:spPr/>
      <dgm:t>
        <a:bodyPr/>
        <a:lstStyle/>
        <a:p>
          <a:endParaRPr lang="sl-SI"/>
        </a:p>
      </dgm:t>
    </dgm:pt>
    <dgm:pt modelId="{0649871B-BC27-4215-8394-87CBFD8198DD}" type="pres">
      <dgm:prSet presAssocID="{46B1B5D0-0F72-4713-B80B-FCB1A7D6F3D9}" presName="Name0" presStyleCnt="0">
        <dgm:presLayoutVars>
          <dgm:dir/>
          <dgm:animLvl val="lvl"/>
          <dgm:resizeHandles val="exact"/>
        </dgm:presLayoutVars>
      </dgm:prSet>
      <dgm:spPr/>
    </dgm:pt>
    <dgm:pt modelId="{67D9599F-BD8E-4325-B2A4-A554DDDACD6E}" type="pres">
      <dgm:prSet presAssocID="{66444FDD-AD02-4FFB-A212-3ACA23CDFAD3}" presName="parTxOnly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C984CFC-B1FA-4593-BA71-D52635D9585B}" type="pres">
      <dgm:prSet presAssocID="{27FDC96A-782F-4B16-B848-DB0F8219682A}" presName="parTxOnlySpace" presStyleCnt="0"/>
      <dgm:spPr/>
    </dgm:pt>
    <dgm:pt modelId="{3A6D98F7-86BD-4226-9384-3A775272019E}" type="pres">
      <dgm:prSet presAssocID="{5566D15B-82E2-4268-BF34-C00366E08DBF}" presName="parTxOnly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5AB5080C-8F2D-4805-AF42-FAD7C2AAFDA5}" type="pres">
      <dgm:prSet presAssocID="{7876ABE6-A7C4-457A-B038-346E7B60F3A9}" presName="parTxOnlySpace" presStyleCnt="0"/>
      <dgm:spPr/>
    </dgm:pt>
    <dgm:pt modelId="{43D52763-5A4B-4EAD-9F31-79C4D080E747}" type="pres">
      <dgm:prSet presAssocID="{20B580DF-17E6-4ED4-B0C0-EEE4AF0C4207}" presName="parTxOnly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sl-SI"/>
        </a:p>
      </dgm:t>
    </dgm:pt>
  </dgm:ptLst>
  <dgm:cxnLst>
    <dgm:cxn modelId="{2A2D7AEA-F9C9-4FD8-8601-253617279DC2}" type="presOf" srcId="{66444FDD-AD02-4FFB-A212-3ACA23CDFAD3}" destId="{67D9599F-BD8E-4325-B2A4-A554DDDACD6E}" srcOrd="0" destOrd="0" presId="urn:microsoft.com/office/officeart/2005/8/layout/chevron1"/>
    <dgm:cxn modelId="{EE1727CA-DF67-4006-A26B-BAB7BCE82DDB}" type="presOf" srcId="{46B1B5D0-0F72-4713-B80B-FCB1A7D6F3D9}" destId="{0649871B-BC27-4215-8394-87CBFD8198DD}" srcOrd="0" destOrd="0" presId="urn:microsoft.com/office/officeart/2005/8/layout/chevron1"/>
    <dgm:cxn modelId="{23FC670A-14A1-40FB-9D6A-B09F04E20C34}" srcId="{46B1B5D0-0F72-4713-B80B-FCB1A7D6F3D9}" destId="{5566D15B-82E2-4268-BF34-C00366E08DBF}" srcOrd="1" destOrd="0" parTransId="{C23E1DDF-F5F6-4EDE-9D54-5B3BD77E86D3}" sibTransId="{7876ABE6-A7C4-457A-B038-346E7B60F3A9}"/>
    <dgm:cxn modelId="{CEAD4E9F-D208-49BD-9564-0C4BE816773C}" srcId="{46B1B5D0-0F72-4713-B80B-FCB1A7D6F3D9}" destId="{66444FDD-AD02-4FFB-A212-3ACA23CDFAD3}" srcOrd="0" destOrd="0" parTransId="{17178998-672D-49C2-B918-5201841448A0}" sibTransId="{27FDC96A-782F-4B16-B848-DB0F8219682A}"/>
    <dgm:cxn modelId="{FAEBF112-BF90-45F2-8F01-50E5EED760BD}" type="presOf" srcId="{20B580DF-17E6-4ED4-B0C0-EEE4AF0C4207}" destId="{43D52763-5A4B-4EAD-9F31-79C4D080E747}" srcOrd="0" destOrd="0" presId="urn:microsoft.com/office/officeart/2005/8/layout/chevron1"/>
    <dgm:cxn modelId="{4A068E77-E88D-4B9F-9903-7460590250BF}" srcId="{46B1B5D0-0F72-4713-B80B-FCB1A7D6F3D9}" destId="{20B580DF-17E6-4ED4-B0C0-EEE4AF0C4207}" srcOrd="2" destOrd="0" parTransId="{FAD527AF-E954-49B7-A4F4-9F544CB67C7F}" sibTransId="{B211D806-9028-4B0D-97DD-E8506AA7BF81}"/>
    <dgm:cxn modelId="{8FD8FE7D-72F6-4BC5-A908-046359AC0F13}" type="presOf" srcId="{5566D15B-82E2-4268-BF34-C00366E08DBF}" destId="{3A6D98F7-86BD-4226-9384-3A775272019E}" srcOrd="0" destOrd="0" presId="urn:microsoft.com/office/officeart/2005/8/layout/chevron1"/>
    <dgm:cxn modelId="{CFAF8B30-1389-4C4F-8309-A46D411D110C}" type="presParOf" srcId="{0649871B-BC27-4215-8394-87CBFD8198DD}" destId="{67D9599F-BD8E-4325-B2A4-A554DDDACD6E}" srcOrd="0" destOrd="0" presId="urn:microsoft.com/office/officeart/2005/8/layout/chevron1"/>
    <dgm:cxn modelId="{9B87385D-B32A-4723-82B3-D04AB378709C}" type="presParOf" srcId="{0649871B-BC27-4215-8394-87CBFD8198DD}" destId="{CC984CFC-B1FA-4593-BA71-D52635D9585B}" srcOrd="1" destOrd="0" presId="urn:microsoft.com/office/officeart/2005/8/layout/chevron1"/>
    <dgm:cxn modelId="{FC0CA17C-A222-44F3-8F72-3F356957F9F1}" type="presParOf" srcId="{0649871B-BC27-4215-8394-87CBFD8198DD}" destId="{3A6D98F7-86BD-4226-9384-3A775272019E}" srcOrd="2" destOrd="0" presId="urn:microsoft.com/office/officeart/2005/8/layout/chevron1"/>
    <dgm:cxn modelId="{535BF365-60DC-4A9E-AC8A-6121D535D952}" type="presParOf" srcId="{0649871B-BC27-4215-8394-87CBFD8198DD}" destId="{5AB5080C-8F2D-4805-AF42-FAD7C2AAFDA5}" srcOrd="3" destOrd="0" presId="urn:microsoft.com/office/officeart/2005/8/layout/chevron1"/>
    <dgm:cxn modelId="{A1C2DBA5-814A-4C7C-90C8-B31C1B956A20}" type="presParOf" srcId="{0649871B-BC27-4215-8394-87CBFD8198DD}" destId="{43D52763-5A4B-4EAD-9F31-79C4D080E747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6AF91F9-9B6F-4C9C-BEED-E082A4D5A466}" type="doc">
      <dgm:prSet loTypeId="urn:microsoft.com/office/officeart/2005/8/layout/cycle1" loCatId="cycle" qsTypeId="urn:microsoft.com/office/officeart/2005/8/quickstyle/simple1" qsCatId="simple" csTypeId="urn:microsoft.com/office/officeart/2005/8/colors/accent1_2" csCatId="accent1" phldr="1"/>
      <dgm:spPr/>
    </dgm:pt>
    <dgm:pt modelId="{A6B31E21-9642-4D19-A140-479D9B6A6671}">
      <dgm:prSet/>
      <dgm:spPr/>
      <dgm:t>
        <a:bodyPr/>
        <a:lstStyle/>
        <a:p>
          <a:pPr marR="0" algn="ctr" rtl="0"/>
          <a:r>
            <a:rPr lang="sl-SI" b="1" baseline="0" dirty="0" smtClean="0">
              <a:latin typeface="Tahoma"/>
            </a:rPr>
            <a:t>Oblikovanje programa:</a:t>
          </a:r>
        </a:p>
        <a:p>
          <a:pPr marR="0" algn="l" rtl="0"/>
          <a:r>
            <a:rPr lang="sl-SI" baseline="0" dirty="0" smtClean="0">
              <a:latin typeface="Tahoma"/>
            </a:rPr>
            <a:t>- analiza potreb</a:t>
          </a:r>
        </a:p>
        <a:p>
          <a:pPr marR="0" algn="l" rtl="0"/>
          <a:r>
            <a:rPr lang="sl-SI" baseline="0" dirty="0" smtClean="0">
              <a:latin typeface="Tahoma"/>
            </a:rPr>
            <a:t>- </a:t>
          </a:r>
          <a:r>
            <a:rPr lang="sl-SI" baseline="0" dirty="0" smtClean="0">
              <a:solidFill>
                <a:srgbClr val="FF0000"/>
              </a:solidFill>
              <a:latin typeface="Tahoma"/>
            </a:rPr>
            <a:t>komunikacija s ciljno publiko</a:t>
          </a:r>
        </a:p>
      </dgm:t>
    </dgm:pt>
    <dgm:pt modelId="{147F25E4-1E43-462D-AEF8-72DF448504B0}" type="parTrans" cxnId="{BE994AEC-FE2B-4B95-BE37-D8406CBCDB83}">
      <dgm:prSet/>
      <dgm:spPr/>
      <dgm:t>
        <a:bodyPr/>
        <a:lstStyle/>
        <a:p>
          <a:endParaRPr lang="sl-SI"/>
        </a:p>
      </dgm:t>
    </dgm:pt>
    <dgm:pt modelId="{08991013-882B-495E-A389-D94C7708D8C6}" type="sibTrans" cxnId="{BE994AEC-FE2B-4B95-BE37-D8406CBCDB83}">
      <dgm:prSet/>
      <dgm:spPr/>
      <dgm:t>
        <a:bodyPr/>
        <a:lstStyle/>
        <a:p>
          <a:endParaRPr lang="sl-SI"/>
        </a:p>
      </dgm:t>
    </dgm:pt>
    <dgm:pt modelId="{803AB242-2C1A-4711-B4E6-631BDDDE1483}">
      <dgm:prSet/>
      <dgm:spPr/>
      <dgm:t>
        <a:bodyPr/>
        <a:lstStyle/>
        <a:p>
          <a:pPr marR="0" algn="ctr" rtl="0"/>
          <a:r>
            <a:rPr lang="sl-SI" b="1" baseline="0" dirty="0" smtClean="0">
              <a:latin typeface="Tahoma"/>
            </a:rPr>
            <a:t>Zbiranje prijav:</a:t>
          </a:r>
        </a:p>
        <a:p>
          <a:pPr marR="0" algn="l" rtl="0"/>
          <a:r>
            <a:rPr lang="sl-SI" baseline="0" dirty="0" smtClean="0">
              <a:latin typeface="Tahoma"/>
            </a:rPr>
            <a:t>- </a:t>
          </a:r>
          <a:r>
            <a:rPr lang="sl-SI" baseline="0" dirty="0" smtClean="0">
              <a:solidFill>
                <a:srgbClr val="FF0000"/>
              </a:solidFill>
              <a:latin typeface="Tahoma"/>
            </a:rPr>
            <a:t>Oblikovanje  javnega razpisa ter spremljajočega programa</a:t>
          </a:r>
        </a:p>
        <a:p>
          <a:pPr marR="0" algn="l" rtl="0"/>
          <a:r>
            <a:rPr lang="sl-SI" baseline="0" dirty="0" smtClean="0">
              <a:latin typeface="Tahoma"/>
            </a:rPr>
            <a:t>- Promocija</a:t>
          </a:r>
        </a:p>
        <a:p>
          <a:pPr marR="0" algn="l" rtl="0"/>
          <a:r>
            <a:rPr lang="sl-SI" baseline="0" dirty="0" smtClean="0">
              <a:latin typeface="Tahoma"/>
            </a:rPr>
            <a:t>- Prijava  </a:t>
          </a:r>
        </a:p>
      </dgm:t>
    </dgm:pt>
    <dgm:pt modelId="{EDABC9CC-9F95-461E-BA25-15C732B07EB7}" type="parTrans" cxnId="{C5D16C06-A72C-41F8-A0FA-23DB957EA4A3}">
      <dgm:prSet/>
      <dgm:spPr/>
      <dgm:t>
        <a:bodyPr/>
        <a:lstStyle/>
        <a:p>
          <a:endParaRPr lang="sl-SI"/>
        </a:p>
      </dgm:t>
    </dgm:pt>
    <dgm:pt modelId="{568EEBDF-D9AF-47A2-B145-F8E6F053CDE3}" type="sibTrans" cxnId="{C5D16C06-A72C-41F8-A0FA-23DB957EA4A3}">
      <dgm:prSet/>
      <dgm:spPr/>
      <dgm:t>
        <a:bodyPr/>
        <a:lstStyle/>
        <a:p>
          <a:endParaRPr lang="sl-SI"/>
        </a:p>
      </dgm:t>
    </dgm:pt>
    <dgm:pt modelId="{74ADFF8D-99DB-4C62-BBFB-471BA450A1C2}">
      <dgm:prSet/>
      <dgm:spPr/>
      <dgm:t>
        <a:bodyPr/>
        <a:lstStyle/>
        <a:p>
          <a:pPr marR="0" algn="ctr" rtl="0"/>
          <a:r>
            <a:rPr lang="sl-SI" b="1" baseline="0" dirty="0" smtClean="0">
              <a:solidFill>
                <a:srgbClr val="FF0000"/>
              </a:solidFill>
              <a:latin typeface="Tahoma"/>
            </a:rPr>
            <a:t>Izbor</a:t>
          </a:r>
          <a:r>
            <a:rPr lang="sl-SI" b="1" baseline="0" dirty="0" smtClean="0">
              <a:latin typeface="Tahoma"/>
            </a:rPr>
            <a:t> projektov&amp; oblikovanje projektnega portfelja</a:t>
          </a:r>
          <a:endParaRPr lang="sl-SI" dirty="0" smtClean="0"/>
        </a:p>
      </dgm:t>
    </dgm:pt>
    <dgm:pt modelId="{ED754423-632C-4E4B-B1EA-4EDBF52B1434}" type="parTrans" cxnId="{A35248A6-D83D-4FD4-AE4F-3D64480D125D}">
      <dgm:prSet/>
      <dgm:spPr/>
      <dgm:t>
        <a:bodyPr/>
        <a:lstStyle/>
        <a:p>
          <a:endParaRPr lang="sl-SI"/>
        </a:p>
      </dgm:t>
    </dgm:pt>
    <dgm:pt modelId="{9B1D8BCD-BBD6-4C24-A0D1-481A6B2AF4CD}" type="sibTrans" cxnId="{A35248A6-D83D-4FD4-AE4F-3D64480D125D}">
      <dgm:prSet/>
      <dgm:spPr/>
      <dgm:t>
        <a:bodyPr/>
        <a:lstStyle/>
        <a:p>
          <a:endParaRPr lang="sl-SI"/>
        </a:p>
      </dgm:t>
    </dgm:pt>
    <dgm:pt modelId="{8461A407-1FC9-47BE-9F52-C37D9A599FF6}">
      <dgm:prSet/>
      <dgm:spPr/>
      <dgm:t>
        <a:bodyPr/>
        <a:lstStyle/>
        <a:p>
          <a:pPr marR="0" algn="ctr" rtl="0"/>
          <a:r>
            <a:rPr lang="sl-SI" b="1" baseline="0" dirty="0" smtClean="0">
              <a:latin typeface="Tahoma"/>
            </a:rPr>
            <a:t>Izvajanje programa:</a:t>
          </a:r>
        </a:p>
        <a:p>
          <a:pPr marR="0" algn="l" rtl="0"/>
          <a:r>
            <a:rPr lang="sl-SI" baseline="0" dirty="0" smtClean="0">
              <a:latin typeface="Tahoma"/>
            </a:rPr>
            <a:t>- </a:t>
          </a:r>
          <a:r>
            <a:rPr lang="sl-SI" baseline="0" dirty="0" smtClean="0">
              <a:solidFill>
                <a:srgbClr val="FF0000"/>
              </a:solidFill>
              <a:latin typeface="Tahoma"/>
            </a:rPr>
            <a:t>nadgradnja projektov (storitve)</a:t>
          </a:r>
        </a:p>
        <a:p>
          <a:pPr marR="0" algn="l" rtl="0"/>
          <a:r>
            <a:rPr lang="sl-SI" baseline="0" dirty="0" smtClean="0">
              <a:latin typeface="Tahoma"/>
            </a:rPr>
            <a:t>- spremljanje projektov</a:t>
          </a:r>
          <a:endParaRPr lang="sl-SI" dirty="0" smtClean="0"/>
        </a:p>
      </dgm:t>
    </dgm:pt>
    <dgm:pt modelId="{C1C201BC-C976-43DE-B7B5-4F2B1093570F}" type="parTrans" cxnId="{724C628A-1500-4DB5-B2FB-B01432E520D6}">
      <dgm:prSet/>
      <dgm:spPr/>
      <dgm:t>
        <a:bodyPr/>
        <a:lstStyle/>
        <a:p>
          <a:endParaRPr lang="sl-SI"/>
        </a:p>
      </dgm:t>
    </dgm:pt>
    <dgm:pt modelId="{CED88650-0DFE-4190-BEA0-79325952DF1F}" type="sibTrans" cxnId="{724C628A-1500-4DB5-B2FB-B01432E520D6}">
      <dgm:prSet/>
      <dgm:spPr/>
      <dgm:t>
        <a:bodyPr/>
        <a:lstStyle/>
        <a:p>
          <a:endParaRPr lang="sl-SI"/>
        </a:p>
      </dgm:t>
    </dgm:pt>
    <dgm:pt modelId="{E32FF7F1-5DFE-415C-815F-67FDEA65FDBB}">
      <dgm:prSet/>
      <dgm:spPr/>
      <dgm:t>
        <a:bodyPr/>
        <a:lstStyle/>
        <a:p>
          <a:pPr marR="0" algn="ctr" rtl="0"/>
          <a:r>
            <a:rPr lang="sl-SI" b="1" baseline="0" dirty="0" smtClean="0">
              <a:latin typeface="Tahoma"/>
            </a:rPr>
            <a:t>Analiza učinkov programa:</a:t>
          </a:r>
        </a:p>
        <a:p>
          <a:pPr marR="0" algn="l" rtl="0"/>
          <a:r>
            <a:rPr lang="sl-SI" baseline="0" dirty="0" smtClean="0">
              <a:latin typeface="Tahoma"/>
            </a:rPr>
            <a:t>-merjenje rezultatov, učinkov</a:t>
          </a:r>
        </a:p>
        <a:p>
          <a:pPr marR="0" algn="l" rtl="0"/>
          <a:r>
            <a:rPr lang="sl-SI" baseline="0" dirty="0" smtClean="0">
              <a:solidFill>
                <a:srgbClr val="FF0000"/>
              </a:solidFill>
              <a:latin typeface="Tahoma"/>
            </a:rPr>
            <a:t>- izboljšanje programa</a:t>
          </a:r>
          <a:endParaRPr lang="sl-SI" dirty="0" smtClean="0">
            <a:solidFill>
              <a:srgbClr val="FF0000"/>
            </a:solidFill>
          </a:endParaRPr>
        </a:p>
      </dgm:t>
    </dgm:pt>
    <dgm:pt modelId="{FDF16C25-0850-4093-B1F2-8E362A06607F}" type="parTrans" cxnId="{DB095784-172D-46C9-AAA0-CED89705F5C5}">
      <dgm:prSet/>
      <dgm:spPr/>
      <dgm:t>
        <a:bodyPr/>
        <a:lstStyle/>
        <a:p>
          <a:endParaRPr lang="sl-SI"/>
        </a:p>
      </dgm:t>
    </dgm:pt>
    <dgm:pt modelId="{B82AC050-77C6-43C7-9AD0-F9657E490633}" type="sibTrans" cxnId="{DB095784-172D-46C9-AAA0-CED89705F5C5}">
      <dgm:prSet/>
      <dgm:spPr/>
      <dgm:t>
        <a:bodyPr/>
        <a:lstStyle/>
        <a:p>
          <a:endParaRPr lang="sl-SI"/>
        </a:p>
      </dgm:t>
    </dgm:pt>
    <dgm:pt modelId="{43FC8897-F1CB-4CC2-AB6A-C2F7FB0E4EFA}" type="pres">
      <dgm:prSet presAssocID="{76AF91F9-9B6F-4C9C-BEED-E082A4D5A466}" presName="cycle" presStyleCnt="0">
        <dgm:presLayoutVars>
          <dgm:dir/>
          <dgm:resizeHandles val="exact"/>
        </dgm:presLayoutVars>
      </dgm:prSet>
      <dgm:spPr/>
    </dgm:pt>
    <dgm:pt modelId="{0C2AFD3B-4987-4738-8E94-5DF7CFAD64D3}" type="pres">
      <dgm:prSet presAssocID="{A6B31E21-9642-4D19-A140-479D9B6A6671}" presName="dummy" presStyleCnt="0"/>
      <dgm:spPr/>
    </dgm:pt>
    <dgm:pt modelId="{E360D85F-DEE5-49A2-A02D-AA5A1BFAEF52}" type="pres">
      <dgm:prSet presAssocID="{A6B31E21-9642-4D19-A140-479D9B6A6671}" presName="node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B9B25F6F-FB08-4A01-9ADB-826254647DAE}" type="pres">
      <dgm:prSet presAssocID="{08991013-882B-495E-A389-D94C7708D8C6}" presName="sibTrans" presStyleLbl="node1" presStyleIdx="0" presStyleCnt="5"/>
      <dgm:spPr/>
      <dgm:t>
        <a:bodyPr/>
        <a:lstStyle/>
        <a:p>
          <a:endParaRPr lang="sl-SI"/>
        </a:p>
      </dgm:t>
    </dgm:pt>
    <dgm:pt modelId="{6E65AA97-A910-4E8F-BE7C-3FE17B41FB65}" type="pres">
      <dgm:prSet presAssocID="{803AB242-2C1A-4711-B4E6-631BDDDE1483}" presName="dummy" presStyleCnt="0"/>
      <dgm:spPr/>
    </dgm:pt>
    <dgm:pt modelId="{2F10E1AC-5BEB-4BC8-A2E8-F1E0EBC39D63}" type="pres">
      <dgm:prSet presAssocID="{803AB242-2C1A-4711-B4E6-631BDDDE1483}" presName="node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C66E741C-E072-4BF7-87B6-38A7A28A5451}" type="pres">
      <dgm:prSet presAssocID="{568EEBDF-D9AF-47A2-B145-F8E6F053CDE3}" presName="sibTrans" presStyleLbl="node1" presStyleIdx="1" presStyleCnt="5" custLinFactNeighborX="90" custLinFactNeighborY="3217"/>
      <dgm:spPr/>
      <dgm:t>
        <a:bodyPr/>
        <a:lstStyle/>
        <a:p>
          <a:endParaRPr lang="sl-SI"/>
        </a:p>
      </dgm:t>
    </dgm:pt>
    <dgm:pt modelId="{3D2B93D0-E2A7-47C9-AF23-1AB50844458D}" type="pres">
      <dgm:prSet presAssocID="{74ADFF8D-99DB-4C62-BBFB-471BA450A1C2}" presName="dummy" presStyleCnt="0"/>
      <dgm:spPr/>
    </dgm:pt>
    <dgm:pt modelId="{5A121201-1774-4B57-9A27-29EC710D8054}" type="pres">
      <dgm:prSet presAssocID="{74ADFF8D-99DB-4C62-BBFB-471BA450A1C2}" presName="node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3936891-91F1-47D5-BACB-84E1F7B09CC7}" type="pres">
      <dgm:prSet presAssocID="{9B1D8BCD-BBD6-4C24-A0D1-481A6B2AF4CD}" presName="sibTrans" presStyleLbl="node1" presStyleIdx="2" presStyleCnt="5" custLinFactNeighborX="-3527" custLinFactNeighborY="-4"/>
      <dgm:spPr/>
      <dgm:t>
        <a:bodyPr/>
        <a:lstStyle/>
        <a:p>
          <a:endParaRPr lang="sl-SI"/>
        </a:p>
      </dgm:t>
    </dgm:pt>
    <dgm:pt modelId="{398B8EA5-850B-4CA3-A403-7B08C47DC2F9}" type="pres">
      <dgm:prSet presAssocID="{8461A407-1FC9-47BE-9F52-C37D9A599FF6}" presName="dummy" presStyleCnt="0"/>
      <dgm:spPr/>
    </dgm:pt>
    <dgm:pt modelId="{A664BC23-0E8F-49AE-AD35-18C4EBA51E72}" type="pres">
      <dgm:prSet presAssocID="{8461A407-1FC9-47BE-9F52-C37D9A599FF6}" presName="node" presStyleLbl="revTx" presStyleIdx="3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49C19CE3-C4DD-4C0D-A937-58A26AE83ABB}" type="pres">
      <dgm:prSet presAssocID="{CED88650-0DFE-4190-BEA0-79325952DF1F}" presName="sibTrans" presStyleLbl="node1" presStyleIdx="3" presStyleCnt="5"/>
      <dgm:spPr/>
      <dgm:t>
        <a:bodyPr/>
        <a:lstStyle/>
        <a:p>
          <a:endParaRPr lang="sl-SI"/>
        </a:p>
      </dgm:t>
    </dgm:pt>
    <dgm:pt modelId="{C83EF3A4-328E-4AD2-A1D2-6C94F2CE6D1B}" type="pres">
      <dgm:prSet presAssocID="{E32FF7F1-5DFE-415C-815F-67FDEA65FDBB}" presName="dummy" presStyleCnt="0"/>
      <dgm:spPr/>
    </dgm:pt>
    <dgm:pt modelId="{B481FB8A-A22D-4839-88DA-AECCACA032A1}" type="pres">
      <dgm:prSet presAssocID="{E32FF7F1-5DFE-415C-815F-67FDEA65FDBB}" presName="node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sl-SI"/>
        </a:p>
      </dgm:t>
    </dgm:pt>
    <dgm:pt modelId="{F550CB6D-60D5-41CB-A2D9-F3B9085711C1}" type="pres">
      <dgm:prSet presAssocID="{B82AC050-77C6-43C7-9AD0-F9657E490633}" presName="sibTrans" presStyleLbl="node1" presStyleIdx="4" presStyleCnt="5"/>
      <dgm:spPr/>
      <dgm:t>
        <a:bodyPr/>
        <a:lstStyle/>
        <a:p>
          <a:endParaRPr lang="sl-SI"/>
        </a:p>
      </dgm:t>
    </dgm:pt>
  </dgm:ptLst>
  <dgm:cxnLst>
    <dgm:cxn modelId="{724C628A-1500-4DB5-B2FB-B01432E520D6}" srcId="{76AF91F9-9B6F-4C9C-BEED-E082A4D5A466}" destId="{8461A407-1FC9-47BE-9F52-C37D9A599FF6}" srcOrd="3" destOrd="0" parTransId="{C1C201BC-C976-43DE-B7B5-4F2B1093570F}" sibTransId="{CED88650-0DFE-4190-BEA0-79325952DF1F}"/>
    <dgm:cxn modelId="{BE994AEC-FE2B-4B95-BE37-D8406CBCDB83}" srcId="{76AF91F9-9B6F-4C9C-BEED-E082A4D5A466}" destId="{A6B31E21-9642-4D19-A140-479D9B6A6671}" srcOrd="0" destOrd="0" parTransId="{147F25E4-1E43-462D-AEF8-72DF448504B0}" sibTransId="{08991013-882B-495E-A389-D94C7708D8C6}"/>
    <dgm:cxn modelId="{F1D44A79-2759-44BA-8427-40645A1EF51D}" type="presOf" srcId="{8461A407-1FC9-47BE-9F52-C37D9A599FF6}" destId="{A664BC23-0E8F-49AE-AD35-18C4EBA51E72}" srcOrd="0" destOrd="0" presId="urn:microsoft.com/office/officeart/2005/8/layout/cycle1"/>
    <dgm:cxn modelId="{C5D16C06-A72C-41F8-A0FA-23DB957EA4A3}" srcId="{76AF91F9-9B6F-4C9C-BEED-E082A4D5A466}" destId="{803AB242-2C1A-4711-B4E6-631BDDDE1483}" srcOrd="1" destOrd="0" parTransId="{EDABC9CC-9F95-461E-BA25-15C732B07EB7}" sibTransId="{568EEBDF-D9AF-47A2-B145-F8E6F053CDE3}"/>
    <dgm:cxn modelId="{A35248A6-D83D-4FD4-AE4F-3D64480D125D}" srcId="{76AF91F9-9B6F-4C9C-BEED-E082A4D5A466}" destId="{74ADFF8D-99DB-4C62-BBFB-471BA450A1C2}" srcOrd="2" destOrd="0" parTransId="{ED754423-632C-4E4B-B1EA-4EDBF52B1434}" sibTransId="{9B1D8BCD-BBD6-4C24-A0D1-481A6B2AF4CD}"/>
    <dgm:cxn modelId="{4E28ECC0-9A6D-4960-B573-EA92A9F9332D}" type="presOf" srcId="{A6B31E21-9642-4D19-A140-479D9B6A6671}" destId="{E360D85F-DEE5-49A2-A02D-AA5A1BFAEF52}" srcOrd="0" destOrd="0" presId="urn:microsoft.com/office/officeart/2005/8/layout/cycle1"/>
    <dgm:cxn modelId="{D35E7AA5-8BBE-426F-B392-51EF5F9E9275}" type="presOf" srcId="{08991013-882B-495E-A389-D94C7708D8C6}" destId="{B9B25F6F-FB08-4A01-9ADB-826254647DAE}" srcOrd="0" destOrd="0" presId="urn:microsoft.com/office/officeart/2005/8/layout/cycle1"/>
    <dgm:cxn modelId="{D269ECEF-A4C0-4545-9136-582AD9A618E1}" type="presOf" srcId="{803AB242-2C1A-4711-B4E6-631BDDDE1483}" destId="{2F10E1AC-5BEB-4BC8-A2E8-F1E0EBC39D63}" srcOrd="0" destOrd="0" presId="urn:microsoft.com/office/officeart/2005/8/layout/cycle1"/>
    <dgm:cxn modelId="{5DB9FC67-F522-40FB-9549-B674D1B4264D}" type="presOf" srcId="{568EEBDF-D9AF-47A2-B145-F8E6F053CDE3}" destId="{C66E741C-E072-4BF7-87B6-38A7A28A5451}" srcOrd="0" destOrd="0" presId="urn:microsoft.com/office/officeart/2005/8/layout/cycle1"/>
    <dgm:cxn modelId="{E4159AEF-09B2-44D3-889E-EACB40C7C503}" type="presOf" srcId="{CED88650-0DFE-4190-BEA0-79325952DF1F}" destId="{49C19CE3-C4DD-4C0D-A937-58A26AE83ABB}" srcOrd="0" destOrd="0" presId="urn:microsoft.com/office/officeart/2005/8/layout/cycle1"/>
    <dgm:cxn modelId="{566B5C1A-990D-4381-A59A-6F09306C8A33}" type="presOf" srcId="{E32FF7F1-5DFE-415C-815F-67FDEA65FDBB}" destId="{B481FB8A-A22D-4839-88DA-AECCACA032A1}" srcOrd="0" destOrd="0" presId="urn:microsoft.com/office/officeart/2005/8/layout/cycle1"/>
    <dgm:cxn modelId="{BF2E2123-1C69-454D-8D4B-D85944FEABF4}" type="presOf" srcId="{B82AC050-77C6-43C7-9AD0-F9657E490633}" destId="{F550CB6D-60D5-41CB-A2D9-F3B9085711C1}" srcOrd="0" destOrd="0" presId="urn:microsoft.com/office/officeart/2005/8/layout/cycle1"/>
    <dgm:cxn modelId="{E558F9CC-E1DF-4BF9-99FC-923C7EA1C2F1}" type="presOf" srcId="{76AF91F9-9B6F-4C9C-BEED-E082A4D5A466}" destId="{43FC8897-F1CB-4CC2-AB6A-C2F7FB0E4EFA}" srcOrd="0" destOrd="0" presId="urn:microsoft.com/office/officeart/2005/8/layout/cycle1"/>
    <dgm:cxn modelId="{478D5563-7382-4754-9063-07662A0360A6}" type="presOf" srcId="{74ADFF8D-99DB-4C62-BBFB-471BA450A1C2}" destId="{5A121201-1774-4B57-9A27-29EC710D8054}" srcOrd="0" destOrd="0" presId="urn:microsoft.com/office/officeart/2005/8/layout/cycle1"/>
    <dgm:cxn modelId="{F1A5635B-C82D-410B-B356-3800581480F8}" type="presOf" srcId="{9B1D8BCD-BBD6-4C24-A0D1-481A6B2AF4CD}" destId="{43936891-91F1-47D5-BACB-84E1F7B09CC7}" srcOrd="0" destOrd="0" presId="urn:microsoft.com/office/officeart/2005/8/layout/cycle1"/>
    <dgm:cxn modelId="{DB095784-172D-46C9-AAA0-CED89705F5C5}" srcId="{76AF91F9-9B6F-4C9C-BEED-E082A4D5A466}" destId="{E32FF7F1-5DFE-415C-815F-67FDEA65FDBB}" srcOrd="4" destOrd="0" parTransId="{FDF16C25-0850-4093-B1F2-8E362A06607F}" sibTransId="{B82AC050-77C6-43C7-9AD0-F9657E490633}"/>
    <dgm:cxn modelId="{5394D8A7-5629-45B5-BB08-4E5B63B14A62}" type="presParOf" srcId="{43FC8897-F1CB-4CC2-AB6A-C2F7FB0E4EFA}" destId="{0C2AFD3B-4987-4738-8E94-5DF7CFAD64D3}" srcOrd="0" destOrd="0" presId="urn:microsoft.com/office/officeart/2005/8/layout/cycle1"/>
    <dgm:cxn modelId="{6FD7550A-3CC0-4BC2-A2F5-9AD8FFE2FE3B}" type="presParOf" srcId="{43FC8897-F1CB-4CC2-AB6A-C2F7FB0E4EFA}" destId="{E360D85F-DEE5-49A2-A02D-AA5A1BFAEF52}" srcOrd="1" destOrd="0" presId="urn:microsoft.com/office/officeart/2005/8/layout/cycle1"/>
    <dgm:cxn modelId="{CD1A520A-E1C5-4C7E-BABB-2285CEC54DBD}" type="presParOf" srcId="{43FC8897-F1CB-4CC2-AB6A-C2F7FB0E4EFA}" destId="{B9B25F6F-FB08-4A01-9ADB-826254647DAE}" srcOrd="2" destOrd="0" presId="urn:microsoft.com/office/officeart/2005/8/layout/cycle1"/>
    <dgm:cxn modelId="{E6E2AFA9-20F0-4581-80FF-2F2B90301CC7}" type="presParOf" srcId="{43FC8897-F1CB-4CC2-AB6A-C2F7FB0E4EFA}" destId="{6E65AA97-A910-4E8F-BE7C-3FE17B41FB65}" srcOrd="3" destOrd="0" presId="urn:microsoft.com/office/officeart/2005/8/layout/cycle1"/>
    <dgm:cxn modelId="{28FDD913-EF13-49C4-8EEA-BD877CC5A826}" type="presParOf" srcId="{43FC8897-F1CB-4CC2-AB6A-C2F7FB0E4EFA}" destId="{2F10E1AC-5BEB-4BC8-A2E8-F1E0EBC39D63}" srcOrd="4" destOrd="0" presId="urn:microsoft.com/office/officeart/2005/8/layout/cycle1"/>
    <dgm:cxn modelId="{82A2A1D4-F582-4DBF-B85F-E2D2A416607B}" type="presParOf" srcId="{43FC8897-F1CB-4CC2-AB6A-C2F7FB0E4EFA}" destId="{C66E741C-E072-4BF7-87B6-38A7A28A5451}" srcOrd="5" destOrd="0" presId="urn:microsoft.com/office/officeart/2005/8/layout/cycle1"/>
    <dgm:cxn modelId="{9B722017-31CC-4E18-8FCD-F92155CF593C}" type="presParOf" srcId="{43FC8897-F1CB-4CC2-AB6A-C2F7FB0E4EFA}" destId="{3D2B93D0-E2A7-47C9-AF23-1AB50844458D}" srcOrd="6" destOrd="0" presId="urn:microsoft.com/office/officeart/2005/8/layout/cycle1"/>
    <dgm:cxn modelId="{84AF931E-FA32-4024-B349-9903AEF81E38}" type="presParOf" srcId="{43FC8897-F1CB-4CC2-AB6A-C2F7FB0E4EFA}" destId="{5A121201-1774-4B57-9A27-29EC710D8054}" srcOrd="7" destOrd="0" presId="urn:microsoft.com/office/officeart/2005/8/layout/cycle1"/>
    <dgm:cxn modelId="{8234038E-3876-4A2E-837E-1D87536D00C2}" type="presParOf" srcId="{43FC8897-F1CB-4CC2-AB6A-C2F7FB0E4EFA}" destId="{43936891-91F1-47D5-BACB-84E1F7B09CC7}" srcOrd="8" destOrd="0" presId="urn:microsoft.com/office/officeart/2005/8/layout/cycle1"/>
    <dgm:cxn modelId="{D9F70D76-4F80-4C9F-846A-7EC887310BE1}" type="presParOf" srcId="{43FC8897-F1CB-4CC2-AB6A-C2F7FB0E4EFA}" destId="{398B8EA5-850B-4CA3-A403-7B08C47DC2F9}" srcOrd="9" destOrd="0" presId="urn:microsoft.com/office/officeart/2005/8/layout/cycle1"/>
    <dgm:cxn modelId="{5C943988-101C-48E4-B37D-BCF15A7986D5}" type="presParOf" srcId="{43FC8897-F1CB-4CC2-AB6A-C2F7FB0E4EFA}" destId="{A664BC23-0E8F-49AE-AD35-18C4EBA51E72}" srcOrd="10" destOrd="0" presId="urn:microsoft.com/office/officeart/2005/8/layout/cycle1"/>
    <dgm:cxn modelId="{2AAC156D-80D2-4F92-B743-43CDDAE7FE79}" type="presParOf" srcId="{43FC8897-F1CB-4CC2-AB6A-C2F7FB0E4EFA}" destId="{49C19CE3-C4DD-4C0D-A937-58A26AE83ABB}" srcOrd="11" destOrd="0" presId="urn:microsoft.com/office/officeart/2005/8/layout/cycle1"/>
    <dgm:cxn modelId="{9F014FF1-520E-4C5E-846F-FC7781A71C2C}" type="presParOf" srcId="{43FC8897-F1CB-4CC2-AB6A-C2F7FB0E4EFA}" destId="{C83EF3A4-328E-4AD2-A1D2-6C94F2CE6D1B}" srcOrd="12" destOrd="0" presId="urn:microsoft.com/office/officeart/2005/8/layout/cycle1"/>
    <dgm:cxn modelId="{E2ECB2CE-6181-4195-B4DD-BD75CE8B81E1}" type="presParOf" srcId="{43FC8897-F1CB-4CC2-AB6A-C2F7FB0E4EFA}" destId="{B481FB8A-A22D-4839-88DA-AECCACA032A1}" srcOrd="13" destOrd="0" presId="urn:microsoft.com/office/officeart/2005/8/layout/cycle1"/>
    <dgm:cxn modelId="{5D693CC9-FE56-4FF5-ABA1-F47778E2F459}" type="presParOf" srcId="{43FC8897-F1CB-4CC2-AB6A-C2F7FB0E4EFA}" destId="{F550CB6D-60D5-41CB-A2D9-F3B9085711C1}" srcOrd="14" destOrd="0" presId="urn:microsoft.com/office/officeart/2005/8/layout/cycle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7D9599F-BD8E-4325-B2A4-A554DDDACD6E}">
      <dsp:nvSpPr>
        <dsp:cNvPr id="0" name=""/>
        <dsp:cNvSpPr/>
      </dsp:nvSpPr>
      <dsp:spPr>
        <a:xfrm>
          <a:off x="2289" y="307391"/>
          <a:ext cx="2788973" cy="1115589"/>
        </a:xfrm>
        <a:prstGeom prst="chevron">
          <a:avLst/>
        </a:prstGeom>
        <a:solidFill>
          <a:schemeClr val="accent2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/>
            <a:t>POTRDITEV KONCEPTA: tehnologija, IL, ekipa</a:t>
          </a:r>
        </a:p>
      </dsp:txBody>
      <dsp:txXfrm>
        <a:off x="2289" y="307391"/>
        <a:ext cx="2788973" cy="1115589"/>
      </dsp:txXfrm>
    </dsp:sp>
    <dsp:sp modelId="{3A6D98F7-86BD-4226-9384-3A775272019E}">
      <dsp:nvSpPr>
        <dsp:cNvPr id="0" name=""/>
        <dsp:cNvSpPr/>
      </dsp:nvSpPr>
      <dsp:spPr>
        <a:xfrm>
          <a:off x="2512365" y="307391"/>
          <a:ext cx="2788973" cy="1115589"/>
        </a:xfrm>
        <a:prstGeom prst="chevron">
          <a:avLst/>
        </a:prstGeom>
        <a:solidFill>
          <a:schemeClr val="accent2">
            <a:shade val="80000"/>
            <a:hueOff val="0"/>
            <a:satOff val="-14010"/>
            <a:lumOff val="15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/>
            <a:t>PODJETJE: poslovni načrt, model </a:t>
          </a:r>
        </a:p>
      </dsp:txBody>
      <dsp:txXfrm>
        <a:off x="2512365" y="307391"/>
        <a:ext cx="2788973" cy="1115589"/>
      </dsp:txXfrm>
    </dsp:sp>
    <dsp:sp modelId="{43D52763-5A4B-4EAD-9F31-79C4D080E747}">
      <dsp:nvSpPr>
        <dsp:cNvPr id="0" name=""/>
        <dsp:cNvSpPr/>
      </dsp:nvSpPr>
      <dsp:spPr>
        <a:xfrm>
          <a:off x="5022442" y="307391"/>
          <a:ext cx="2788973" cy="1115589"/>
        </a:xfrm>
        <a:prstGeom prst="chevron">
          <a:avLst/>
        </a:prstGeom>
        <a:solidFill>
          <a:schemeClr val="accent2">
            <a:shade val="80000"/>
            <a:hueOff val="0"/>
            <a:satOff val="-28019"/>
            <a:lumOff val="31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010" tIns="25337" rIns="25337" bIns="25337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900" kern="1200" dirty="0"/>
            <a:t>PRODOR NA TRG IN RAST</a:t>
          </a:r>
        </a:p>
      </dsp:txBody>
      <dsp:txXfrm>
        <a:off x="5022442" y="307391"/>
        <a:ext cx="2788973" cy="1115589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60D85F-DEE5-49A2-A02D-AA5A1BFAEF52}">
      <dsp:nvSpPr>
        <dsp:cNvPr id="0" name=""/>
        <dsp:cNvSpPr/>
      </dsp:nvSpPr>
      <dsp:spPr>
        <a:xfrm>
          <a:off x="4555060" y="38085"/>
          <a:ext cx="1318319" cy="131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baseline="0" dirty="0" smtClean="0">
              <a:latin typeface="Tahoma"/>
            </a:rPr>
            <a:t>Oblikovanje programa: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analiza potreb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</a:t>
          </a:r>
          <a:r>
            <a:rPr lang="sl-SI" sz="1100" kern="1200" baseline="0" dirty="0" smtClean="0">
              <a:solidFill>
                <a:srgbClr val="FF0000"/>
              </a:solidFill>
              <a:latin typeface="Tahoma"/>
            </a:rPr>
            <a:t>komunikacija s ciljno publiko</a:t>
          </a:r>
        </a:p>
      </dsp:txBody>
      <dsp:txXfrm>
        <a:off x="4555060" y="38085"/>
        <a:ext cx="1318319" cy="1318319"/>
      </dsp:txXfrm>
    </dsp:sp>
    <dsp:sp modelId="{B9B25F6F-FB08-4A01-9ADB-826254647DAE}">
      <dsp:nvSpPr>
        <dsp:cNvPr id="0" name=""/>
        <dsp:cNvSpPr/>
      </dsp:nvSpPr>
      <dsp:spPr>
        <a:xfrm>
          <a:off x="1451261" y="-370"/>
          <a:ext cx="4946077" cy="4946077"/>
        </a:xfrm>
        <a:prstGeom prst="circularArrow">
          <a:avLst>
            <a:gd name="adj1" fmla="val 5197"/>
            <a:gd name="adj2" fmla="val 335719"/>
            <a:gd name="adj3" fmla="val 21294031"/>
            <a:gd name="adj4" fmla="val 19765547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10E1AC-5BEB-4BC8-A2E8-F1E0EBC39D63}">
      <dsp:nvSpPr>
        <dsp:cNvPr id="0" name=""/>
        <dsp:cNvSpPr/>
      </dsp:nvSpPr>
      <dsp:spPr>
        <a:xfrm>
          <a:off x="5352275" y="2491660"/>
          <a:ext cx="1318319" cy="131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baseline="0" dirty="0" smtClean="0">
              <a:latin typeface="Tahoma"/>
            </a:rPr>
            <a:t>Zbiranje prijav: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</a:t>
          </a:r>
          <a:r>
            <a:rPr lang="sl-SI" sz="1100" kern="1200" baseline="0" dirty="0" smtClean="0">
              <a:solidFill>
                <a:srgbClr val="FF0000"/>
              </a:solidFill>
              <a:latin typeface="Tahoma"/>
            </a:rPr>
            <a:t>Oblikovanje  javnega razpisa ter spremljajočega programa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Promocija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Prijava  </a:t>
          </a:r>
        </a:p>
      </dsp:txBody>
      <dsp:txXfrm>
        <a:off x="5352275" y="2491660"/>
        <a:ext cx="1318319" cy="1318319"/>
      </dsp:txXfrm>
    </dsp:sp>
    <dsp:sp modelId="{C66E741C-E072-4BF7-87B6-38A7A28A5451}">
      <dsp:nvSpPr>
        <dsp:cNvPr id="0" name=""/>
        <dsp:cNvSpPr/>
      </dsp:nvSpPr>
      <dsp:spPr>
        <a:xfrm>
          <a:off x="1455712" y="158745"/>
          <a:ext cx="4946077" cy="4946077"/>
        </a:xfrm>
        <a:prstGeom prst="circularArrow">
          <a:avLst>
            <a:gd name="adj1" fmla="val 5197"/>
            <a:gd name="adj2" fmla="val 335719"/>
            <a:gd name="adj3" fmla="val 4015516"/>
            <a:gd name="adj4" fmla="val 2252681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121201-1774-4B57-9A27-29EC710D8054}">
      <dsp:nvSpPr>
        <dsp:cNvPr id="0" name=""/>
        <dsp:cNvSpPr/>
      </dsp:nvSpPr>
      <dsp:spPr>
        <a:xfrm>
          <a:off x="3265140" y="4008052"/>
          <a:ext cx="1318319" cy="131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baseline="0" dirty="0" smtClean="0">
              <a:solidFill>
                <a:srgbClr val="FF0000"/>
              </a:solidFill>
              <a:latin typeface="Tahoma"/>
            </a:rPr>
            <a:t>Izbor</a:t>
          </a:r>
          <a:r>
            <a:rPr lang="sl-SI" sz="1100" b="1" kern="1200" baseline="0" dirty="0" smtClean="0">
              <a:latin typeface="Tahoma"/>
            </a:rPr>
            <a:t> projektov&amp; oblikovanje projektnega portfelja</a:t>
          </a:r>
          <a:endParaRPr lang="sl-SI" sz="1100" kern="1200" dirty="0" smtClean="0"/>
        </a:p>
      </dsp:txBody>
      <dsp:txXfrm>
        <a:off x="3265140" y="4008052"/>
        <a:ext cx="1318319" cy="1318319"/>
      </dsp:txXfrm>
    </dsp:sp>
    <dsp:sp modelId="{43936891-91F1-47D5-BACB-84E1F7B09CC7}">
      <dsp:nvSpPr>
        <dsp:cNvPr id="0" name=""/>
        <dsp:cNvSpPr/>
      </dsp:nvSpPr>
      <dsp:spPr>
        <a:xfrm>
          <a:off x="1276813" y="-567"/>
          <a:ext cx="4946077" cy="4946077"/>
        </a:xfrm>
        <a:prstGeom prst="circularArrow">
          <a:avLst>
            <a:gd name="adj1" fmla="val 5197"/>
            <a:gd name="adj2" fmla="val 335719"/>
            <a:gd name="adj3" fmla="val 8211600"/>
            <a:gd name="adj4" fmla="val 6448764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64BC23-0E8F-49AE-AD35-18C4EBA51E72}">
      <dsp:nvSpPr>
        <dsp:cNvPr id="0" name=""/>
        <dsp:cNvSpPr/>
      </dsp:nvSpPr>
      <dsp:spPr>
        <a:xfrm>
          <a:off x="1178005" y="2491660"/>
          <a:ext cx="1318319" cy="131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baseline="0" dirty="0" smtClean="0">
              <a:latin typeface="Tahoma"/>
            </a:rPr>
            <a:t>Izvajanje programa: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</a:t>
          </a:r>
          <a:r>
            <a:rPr lang="sl-SI" sz="1100" kern="1200" baseline="0" dirty="0" smtClean="0">
              <a:solidFill>
                <a:srgbClr val="FF0000"/>
              </a:solidFill>
              <a:latin typeface="Tahoma"/>
            </a:rPr>
            <a:t>nadgradnja projektov (storitve)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 spremljanje projektov</a:t>
          </a:r>
          <a:endParaRPr lang="sl-SI" sz="1100" kern="1200" dirty="0" smtClean="0"/>
        </a:p>
      </dsp:txBody>
      <dsp:txXfrm>
        <a:off x="1178005" y="2491660"/>
        <a:ext cx="1318319" cy="1318319"/>
      </dsp:txXfrm>
    </dsp:sp>
    <dsp:sp modelId="{49C19CE3-C4DD-4C0D-A937-58A26AE83ABB}">
      <dsp:nvSpPr>
        <dsp:cNvPr id="0" name=""/>
        <dsp:cNvSpPr/>
      </dsp:nvSpPr>
      <dsp:spPr>
        <a:xfrm>
          <a:off x="1451261" y="-370"/>
          <a:ext cx="4946077" cy="4946077"/>
        </a:xfrm>
        <a:prstGeom prst="circularArrow">
          <a:avLst>
            <a:gd name="adj1" fmla="val 5197"/>
            <a:gd name="adj2" fmla="val 335719"/>
            <a:gd name="adj3" fmla="val 12298734"/>
            <a:gd name="adj4" fmla="val 10770249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81FB8A-A22D-4839-88DA-AECCACA032A1}">
      <dsp:nvSpPr>
        <dsp:cNvPr id="0" name=""/>
        <dsp:cNvSpPr/>
      </dsp:nvSpPr>
      <dsp:spPr>
        <a:xfrm>
          <a:off x="1975219" y="38085"/>
          <a:ext cx="1318319" cy="13183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R="0"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b="1" kern="1200" baseline="0" dirty="0" smtClean="0">
              <a:latin typeface="Tahoma"/>
            </a:rPr>
            <a:t>Analiza učinkov programa: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latin typeface="Tahoma"/>
            </a:rPr>
            <a:t>-merjenje rezultatov, učinkov</a:t>
          </a:r>
        </a:p>
        <a:p>
          <a:pPr marR="0"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l-SI" sz="1100" kern="1200" baseline="0" dirty="0" smtClean="0">
              <a:solidFill>
                <a:srgbClr val="FF0000"/>
              </a:solidFill>
              <a:latin typeface="Tahoma"/>
            </a:rPr>
            <a:t>- izboljšanje programa</a:t>
          </a:r>
          <a:endParaRPr lang="sl-SI" sz="1100" kern="1200" dirty="0" smtClean="0">
            <a:solidFill>
              <a:srgbClr val="FF0000"/>
            </a:solidFill>
          </a:endParaRPr>
        </a:p>
      </dsp:txBody>
      <dsp:txXfrm>
        <a:off x="1975219" y="38085"/>
        <a:ext cx="1318319" cy="1318319"/>
      </dsp:txXfrm>
    </dsp:sp>
    <dsp:sp modelId="{F550CB6D-60D5-41CB-A2D9-F3B9085711C1}">
      <dsp:nvSpPr>
        <dsp:cNvPr id="0" name=""/>
        <dsp:cNvSpPr/>
      </dsp:nvSpPr>
      <dsp:spPr>
        <a:xfrm>
          <a:off x="1451261" y="-370"/>
          <a:ext cx="4946077" cy="4946077"/>
        </a:xfrm>
        <a:prstGeom prst="circularArrow">
          <a:avLst>
            <a:gd name="adj1" fmla="val 5197"/>
            <a:gd name="adj2" fmla="val 335719"/>
            <a:gd name="adj3" fmla="val 16866502"/>
            <a:gd name="adj4" fmla="val 15197778"/>
            <a:gd name="adj5" fmla="val 606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1">
  <dgm:title val=""/>
  <dgm:desc val=""/>
  <dgm:catLst>
    <dgm:cat type="cycle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alg type="cycle">
          <dgm:param type="stAng" val="0"/>
          <dgm:param type="spanAng" val="360"/>
        </dgm:alg>
      </dgm:if>
      <dgm:else name="Name2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hoose name="Name3">
      <dgm:if name="Name4" func="var" arg="dir" op="equ" val="norm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if>
      <dgm:else name="Name5">
        <dgm:constrLst>
          <dgm:constr type="diam" val="1"/>
          <dgm:constr type="w" for="ch" forName="node" refType="w"/>
          <dgm:constr type="w" for="ch" ptType="sibTrans" refType="w" refFor="ch" refForName="node" fact="0.5"/>
          <dgm:constr type="h" for="ch" ptType="sibTrans" op="equ"/>
          <dgm:constr type="diam" for="ch" ptType="sibTrans" refType="diam" op="equ" fact="-1"/>
          <dgm:constr type="sibSp" refType="w" refFor="ch" refForName="node" fact="0.15"/>
          <dgm:constr type="w" for="ch" forName="dummy" refType="sibSp" fact="2.8"/>
          <dgm:constr type="primFontSz" for="ch" forName="node" op="equ" val="65"/>
        </dgm:constrLst>
      </dgm:else>
    </dgm:choose>
    <dgm:ruleLst>
      <dgm:rule type="diam" val="INF" fact="NaN" max="NaN"/>
    </dgm:ruleLst>
    <dgm:forEach name="nodesForEach" axis="ch" ptType="node">
      <dgm:choose name="Name6">
        <dgm:if name="Name7" axis="par ch" ptType="doc node" func="cnt" op="gt" val="1">
          <dgm:layoutNode name="dummy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</dgm:if>
        <dgm:else name="Name8"/>
      </dgm:choose>
      <dgm:layoutNode name="node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Name11" axis="followSib" ptType="sibTrans" hideLastTrans="0" cnt="1">
            <dgm:layoutNode name="sibTrans" styleLbl="node1">
              <dgm:alg type="conn"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begPad"/>
                <dgm:constr type="endPad"/>
              </dgm:constrLst>
              <dgm:ruleLst/>
            </dgm:layoutNode>
          </dgm:forEach>
        </dgm:if>
        <dgm:else name="Name12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5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5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8793E38-CF29-4128-AEDB-3FA6A7174A3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noProof="0" smtClean="0"/>
              <a:t>Click to edit Master text styles</a:t>
            </a:r>
          </a:p>
          <a:p>
            <a:pPr lvl="1"/>
            <a:r>
              <a:rPr lang="sl-SI" noProof="0" smtClean="0"/>
              <a:t>Second level</a:t>
            </a:r>
          </a:p>
          <a:p>
            <a:pPr lvl="2"/>
            <a:r>
              <a:rPr lang="sl-SI" noProof="0" smtClean="0"/>
              <a:t>Third level</a:t>
            </a:r>
          </a:p>
          <a:p>
            <a:pPr lvl="3"/>
            <a:r>
              <a:rPr lang="sl-SI" noProof="0" smtClean="0"/>
              <a:t>Fourth level</a:t>
            </a:r>
          </a:p>
          <a:p>
            <a:pPr lvl="4"/>
            <a:r>
              <a:rPr lang="sl-SI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476847D-9F9D-4187-917D-30D17043098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6847D-9F9D-4187-917D-30D170430982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0723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30724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EDF32E3-3110-42B3-9305-C2CAF35C4F7C}" type="slidenum">
              <a:rPr lang="sl-SI" smtClean="0"/>
              <a:pPr/>
              <a:t>10</a:t>
            </a:fld>
            <a:endParaRPr lang="sl-SI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5843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35844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85317D-A0F2-4952-B693-16B3C9EF8896}" type="slidenum">
              <a:rPr lang="sl-SI" smtClean="0"/>
              <a:pPr/>
              <a:t>11</a:t>
            </a:fld>
            <a:endParaRPr lang="sl-SI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9939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39940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A3B7E5A-BF20-4C6D-8C02-E530F02F23C1}" type="slidenum">
              <a:rPr lang="sl-SI" smtClean="0"/>
              <a:pPr/>
              <a:t>12</a:t>
            </a:fld>
            <a:endParaRPr lang="sl-SI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0963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dirty="0" smtClean="0"/>
          </a:p>
        </p:txBody>
      </p:sp>
      <p:sp>
        <p:nvSpPr>
          <p:cNvPr id="40964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1EC19B-EF91-4930-99E7-F9C14914F220}" type="slidenum">
              <a:rPr lang="sl-SI" smtClean="0"/>
              <a:pPr/>
              <a:t>13</a:t>
            </a:fld>
            <a:endParaRPr lang="sl-SI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43011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43012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83FF67-F666-4A99-862E-C299AA5AF715}" type="slidenum">
              <a:rPr lang="sl-SI" smtClean="0"/>
              <a:pPr/>
              <a:t>14</a:t>
            </a:fld>
            <a:endParaRPr lang="sl-SI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74216B-7C99-4DBD-9205-8DDB9B2BCCBF}" type="slidenum">
              <a:rPr lang="sl-SI" smtClean="0"/>
              <a:pPr/>
              <a:t>2</a:t>
            </a:fld>
            <a:endParaRPr lang="sl-SI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7651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27652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4DDC6-7767-424C-8178-51EC6AAE5ADE}" type="slidenum">
              <a:rPr lang="sl-SI" smtClean="0"/>
              <a:pPr/>
              <a:t>3</a:t>
            </a:fld>
            <a:endParaRPr lang="sl-SI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 dirty="0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6847D-9F9D-4187-917D-30D170430982}" type="slidenum">
              <a:rPr lang="sl-SI" smtClean="0"/>
              <a:pPr>
                <a:defRPr/>
              </a:pPr>
              <a:t>4</a:t>
            </a:fld>
            <a:endParaRPr 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00EEBE-D371-4F26-B02B-356BB484454E}" type="slidenum">
              <a:rPr lang="sl-SI" smtClean="0"/>
              <a:pPr/>
              <a:t>5</a:t>
            </a:fld>
            <a:endParaRPr lang="sl-SI" smtClean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Ograda stranske slik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31747" name="Ograda opomb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sl-SI" smtClean="0"/>
          </a:p>
        </p:txBody>
      </p:sp>
      <p:sp>
        <p:nvSpPr>
          <p:cNvPr id="31748" name="Ograda številke diapozitiva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310ED5-4F5F-47BF-9270-08A28664E079}" type="slidenum">
              <a:rPr lang="sl-SI" smtClean="0"/>
              <a:pPr/>
              <a:t>6</a:t>
            </a:fld>
            <a:endParaRPr lang="sl-SI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6847D-9F9D-4187-917D-30D170430982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6847D-9F9D-4187-917D-30D170430982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76847D-9F9D-4187-917D-30D170430982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D3CA8C-C290-41DF-AD25-7E36AA307D0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D5BA1A-6472-4D3C-B5E3-2FD61DD9E31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11950" y="2349500"/>
            <a:ext cx="2057400" cy="28082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539750" y="2349500"/>
            <a:ext cx="6019800" cy="28082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5920E-6FA3-484B-828F-47FAE4013AA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3AF38-BF11-412F-BA0D-4A4B8584E6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6394450"/>
          </a:xfrm>
          <a:prstGeom prst="rect">
            <a:avLst/>
          </a:prstGeo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6394450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vsebine 1"/>
          <p:cNvSpPr>
            <a:spLocks noGrp="1"/>
          </p:cNvSpPr>
          <p:nvPr>
            <p:ph/>
          </p:nvPr>
        </p:nvSpPr>
        <p:spPr>
          <a:xfrm>
            <a:off x="457200" y="274638"/>
            <a:ext cx="8507413" cy="6394450"/>
          </a:xfrm>
        </p:spPr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slov in tabe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tabele 2"/>
          <p:cNvSpPr>
            <a:spLocks noGrp="1"/>
          </p:cNvSpPr>
          <p:nvPr>
            <p:ph type="tbl" idx="1"/>
          </p:nvPr>
        </p:nvSpPr>
        <p:spPr>
          <a:xfrm>
            <a:off x="1116013" y="1341438"/>
            <a:ext cx="7848600" cy="5327650"/>
          </a:xfrm>
        </p:spPr>
        <p:txBody>
          <a:bodyPr/>
          <a:lstStyle/>
          <a:p>
            <a:endParaRPr lang="sl-SI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0D237-5A3C-4C5D-9912-9904EFC177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62150" cy="66690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16013" y="0"/>
            <a:ext cx="5734050" cy="66690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979613" y="3573463"/>
            <a:ext cx="2767012" cy="1584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899025" y="3573463"/>
            <a:ext cx="2768600" cy="1584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10052-61AB-49E7-8867-CD2EFC5E19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62150" cy="66690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16013" y="0"/>
            <a:ext cx="5734050" cy="66690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 smtClean="0"/>
              <a:t>Kliknite, če želite urediti slog podnaslova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DA2AE6-6272-42C4-BBB2-A43CA61CEB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1160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116513" y="1341438"/>
            <a:ext cx="3848100" cy="5327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002463" y="0"/>
            <a:ext cx="1962150" cy="6669088"/>
          </a:xfrm>
        </p:spPr>
        <p:txBody>
          <a:bodyPr vert="eaVert"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116013" y="0"/>
            <a:ext cx="5734050" cy="6669088"/>
          </a:xfrm>
        </p:spPr>
        <p:txBody>
          <a:bodyPr vert="eaVert"/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4A1B04-A0AC-4A14-99CD-94537703DF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EAE3C-4DD2-4ACE-A08C-3D0513081F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3F0B97-43C2-4659-B2E8-BCBDEA6480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Kliknite, če želite urediti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Kliknite, če želite urediti sloge besedila matrice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16BB0A-1EB4-4E4A-868A-E67387F0D2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4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3.jpeg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2.jpeg"/><Relationship Id="rId20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7.png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5.jpe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image" Target="../media/image8.jpe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26.xml"/><Relationship Id="rId16" Type="http://schemas.openxmlformats.org/officeDocument/2006/relationships/image" Target="../media/image11.jpeg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0.jpe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9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image" Target="../media/image13.jpeg"/><Relationship Id="rId18" Type="http://schemas.openxmlformats.org/officeDocument/2006/relationships/image" Target="../media/image7.png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17" Type="http://schemas.openxmlformats.org/officeDocument/2006/relationships/image" Target="../media/image12.wmf"/><Relationship Id="rId2" Type="http://schemas.openxmlformats.org/officeDocument/2006/relationships/slideLayout" Target="../slideLayouts/slideLayout37.xml"/><Relationship Id="rId16" Type="http://schemas.openxmlformats.org/officeDocument/2006/relationships/image" Target="../media/image16.jpeg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5" Type="http://schemas.openxmlformats.org/officeDocument/2006/relationships/image" Target="../media/image15.jpeg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4.jpe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image" Target="../media/image17.jpeg"/><Relationship Id="rId18" Type="http://schemas.openxmlformats.org/officeDocument/2006/relationships/image" Target="../media/image12.wmf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17" Type="http://schemas.openxmlformats.org/officeDocument/2006/relationships/image" Target="../media/image21.png"/><Relationship Id="rId2" Type="http://schemas.openxmlformats.org/officeDocument/2006/relationships/slideLayout" Target="../slideLayouts/slideLayout48.xml"/><Relationship Id="rId16" Type="http://schemas.openxmlformats.org/officeDocument/2006/relationships/image" Target="../media/image20.jpeg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9.jpe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image" Target="../media/image18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5138" y="60213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5B7EAD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410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0213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5B7EAD"/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4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61138" y="60213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B7EAD"/>
                </a:solidFill>
                <a:latin typeface="+mn-lt"/>
              </a:defRPr>
            </a:lvl1pPr>
          </a:lstStyle>
          <a:p>
            <a:pPr>
              <a:defRPr/>
            </a:pPr>
            <a:fld id="{1A371E2D-1FBA-4C00-A8D6-0A1A9140138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5" name="Rectangle 25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2349500"/>
            <a:ext cx="8229600" cy="1143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9420" name="Rectangle 2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9613" y="3573463"/>
            <a:ext cx="56880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subtitle style</a:t>
            </a:r>
          </a:p>
        </p:txBody>
      </p:sp>
      <p:pic>
        <p:nvPicPr>
          <p:cNvPr id="5127" name="Picture 33" descr="TIA-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77788"/>
            <a:ext cx="36004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5128" name="Group 34"/>
          <p:cNvGrpSpPr>
            <a:grpSpLocks/>
          </p:cNvGrpSpPr>
          <p:nvPr userDrawn="1"/>
        </p:nvGrpSpPr>
        <p:grpSpPr bwMode="auto">
          <a:xfrm>
            <a:off x="0" y="1341438"/>
            <a:ext cx="936625" cy="4032250"/>
            <a:chOff x="158" y="845"/>
            <a:chExt cx="590" cy="2540"/>
          </a:xfrm>
        </p:grpSpPr>
        <p:pic>
          <p:nvPicPr>
            <p:cNvPr id="5130" name="Picture 35" descr="ist1_2475471_optical_wheel_mouse"/>
            <p:cNvPicPr>
              <a:picLocks noChangeAspect="1" noChangeArrowheads="1"/>
            </p:cNvPicPr>
            <p:nvPr userDrawn="1"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8" y="2993"/>
              <a:ext cx="590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1" name="Picture 36" descr="ist1_2568470_cd_background_bw"/>
            <p:cNvPicPr>
              <a:picLocks noChangeAspect="1" noChangeArrowheads="1"/>
            </p:cNvPicPr>
            <p:nvPr userDrawn="1"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1706"/>
              <a:ext cx="579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2" name="Picture 37" descr="ist1_2805987_power_button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845"/>
              <a:ext cx="580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5133" name="Picture 38" descr="ist1_2884674_graphica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58" y="2568"/>
              <a:ext cx="57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5129" name="Picture 39" descr="ist1_2834373_god_s_technology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588" y="5360988"/>
            <a:ext cx="936626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2pPr>
      <a:lvl3pPr marL="11430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3pPr>
      <a:lvl4pPr marL="16002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4pPr>
      <a:lvl5pPr marL="2057400" indent="-228600" algn="ctr" rtl="0" eaLnBrk="0" fontAlgn="base" hangingPunct="0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rgbClr val="2F5D8F"/>
          </a:solidFill>
          <a:effectLst>
            <a:outerShdw blurRad="38100" dist="38100" dir="2700000" algn="tl">
              <a:srgbClr val="C0C0C0"/>
            </a:outerShdw>
          </a:effectLst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8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4288" y="196850"/>
            <a:ext cx="140335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147" name="Group 12"/>
          <p:cNvGrpSpPr>
            <a:grpSpLocks/>
          </p:cNvGrpSpPr>
          <p:nvPr userDrawn="1"/>
        </p:nvGrpSpPr>
        <p:grpSpPr bwMode="auto">
          <a:xfrm>
            <a:off x="0" y="1341438"/>
            <a:ext cx="936625" cy="4032250"/>
            <a:chOff x="158" y="845"/>
            <a:chExt cx="590" cy="2540"/>
          </a:xfrm>
        </p:grpSpPr>
        <p:pic>
          <p:nvPicPr>
            <p:cNvPr id="6152" name="Picture 13" descr="ist1_2475471_optical_wheel_mouse"/>
            <p:cNvPicPr>
              <a:picLocks noChangeAspect="1" noChangeArrowheads="1"/>
            </p:cNvPicPr>
            <p:nvPr userDrawn="1"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2993"/>
              <a:ext cx="590" cy="3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3" name="Picture 14" descr="ist1_2568470_cd_background_bw"/>
            <p:cNvPicPr>
              <a:picLocks noChangeAspect="1" noChangeArrowheads="1"/>
            </p:cNvPicPr>
            <p:nvPr userDrawn="1"/>
          </p:nvPicPr>
          <p:blipFill>
            <a:blip r:embed="rId17" cstate="print"/>
            <a:srcRect/>
            <a:stretch>
              <a:fillRect/>
            </a:stretch>
          </p:blipFill>
          <p:spPr bwMode="auto">
            <a:xfrm>
              <a:off x="158" y="1706"/>
              <a:ext cx="579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4" name="Picture 15" descr="ist1_2805987_power_button"/>
            <p:cNvPicPr>
              <a:picLocks noChangeAspect="1" noChangeArrowheads="1"/>
            </p:cNvPicPr>
            <p:nvPr userDrawn="1"/>
          </p:nvPicPr>
          <p:blipFill>
            <a:blip r:embed="rId18" cstate="print"/>
            <a:srcRect/>
            <a:stretch>
              <a:fillRect/>
            </a:stretch>
          </p:blipFill>
          <p:spPr bwMode="auto">
            <a:xfrm>
              <a:off x="158" y="845"/>
              <a:ext cx="580" cy="8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6155" name="Picture 16" descr="ist1_2884674_graphica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158" y="2568"/>
              <a:ext cx="579" cy="4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6148" name="Picture 17" descr="ist1_2834373_god_s_technology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-1588" y="5360988"/>
            <a:ext cx="936626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Rectangle 19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97" name="Text Box 29"/>
          <p:cNvSpPr txBox="1">
            <a:spLocks noChangeArrowheads="1"/>
          </p:cNvSpPr>
          <p:nvPr userDrawn="1"/>
        </p:nvSpPr>
        <p:spPr bwMode="auto">
          <a:xfrm>
            <a:off x="1835150" y="333375"/>
            <a:ext cx="71294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endParaRPr lang="sl-SI" sz="3600"/>
          </a:p>
        </p:txBody>
      </p:sp>
      <p:sp>
        <p:nvSpPr>
          <p:cNvPr id="7198" name="Text Box 30"/>
          <p:cNvSpPr txBox="1">
            <a:spLocks noChangeArrowheads="1"/>
          </p:cNvSpPr>
          <p:nvPr userDrawn="1"/>
        </p:nvSpPr>
        <p:spPr bwMode="auto">
          <a:xfrm>
            <a:off x="1908175" y="333375"/>
            <a:ext cx="70564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sl-SI" sz="2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71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" y="1257300"/>
            <a:ext cx="971550" cy="5400675"/>
          </a:xfrm>
          <a:prstGeom prst="rect">
            <a:avLst/>
          </a:prstGeom>
          <a:gradFill rotWithShape="1">
            <a:gsLst>
              <a:gs pos="0">
                <a:srgbClr val="5B7EA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grpSp>
        <p:nvGrpSpPr>
          <p:cNvPr id="7171" name="Group 9"/>
          <p:cNvGrpSpPr>
            <a:grpSpLocks/>
          </p:cNvGrpSpPr>
          <p:nvPr/>
        </p:nvGrpSpPr>
        <p:grpSpPr bwMode="auto">
          <a:xfrm>
            <a:off x="0" y="1341438"/>
            <a:ext cx="942975" cy="5516562"/>
            <a:chOff x="156" y="799"/>
            <a:chExt cx="594" cy="3310"/>
          </a:xfrm>
        </p:grpSpPr>
        <p:pic>
          <p:nvPicPr>
            <p:cNvPr id="7178" name="Picture 10" descr="ist1_177871_nano66"/>
            <p:cNvPicPr>
              <a:picLocks noChangeAspect="1" noChangeArrowheads="1"/>
            </p:cNvPicPr>
            <p:nvPr/>
          </p:nvPicPr>
          <p:blipFill>
            <a:blip r:embed="rId13" cstate="print">
              <a:clrChange>
                <a:clrFrom>
                  <a:srgbClr val="BED7F6"/>
                </a:clrFrom>
                <a:clrTo>
                  <a:srgbClr val="BED7F6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158" y="2188"/>
              <a:ext cx="584" cy="9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79" name="Picture 11" descr="ist1_177876_nano_99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6" y="3138"/>
              <a:ext cx="584" cy="9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0" name="Picture 12" descr="ist1_230439_nanobots_partial_isolation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1717"/>
              <a:ext cx="590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7181" name="Picture 13" descr="ist1_1328787_nanotech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799"/>
              <a:ext cx="592" cy="9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7172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7173" name="Rectangle 19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7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212" name="Rectangle 20"/>
          <p:cNvSpPr>
            <a:spLocks noChangeArrowheads="1"/>
          </p:cNvSpPr>
          <p:nvPr userDrawn="1"/>
        </p:nvSpPr>
        <p:spPr bwMode="auto">
          <a:xfrm>
            <a:off x="7591425" y="0"/>
            <a:ext cx="1547813" cy="6858000"/>
          </a:xfrm>
          <a:prstGeom prst="rect">
            <a:avLst/>
          </a:prstGeom>
          <a:solidFill>
            <a:srgbClr val="687C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pic>
        <p:nvPicPr>
          <p:cNvPr id="7175" name="Picture 21" descr="test5ne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89850" y="134938"/>
            <a:ext cx="1296988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22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8" y="196850"/>
            <a:ext cx="140335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15" name="Text Box 23"/>
          <p:cNvSpPr txBox="1">
            <a:spLocks noChangeArrowheads="1"/>
          </p:cNvSpPr>
          <p:nvPr userDrawn="1"/>
        </p:nvSpPr>
        <p:spPr bwMode="auto">
          <a:xfrm>
            <a:off x="1187450" y="115888"/>
            <a:ext cx="3779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sl-SI" sz="1000">
                <a:solidFill>
                  <a:srgbClr val="2F5D8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Tehnološka agencija Slovenije </a:t>
            </a:r>
            <a:r>
              <a:rPr lang="en-GB" sz="1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Slovenian Technology Agency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90488" y="1257300"/>
            <a:ext cx="971550" cy="5400675"/>
          </a:xfrm>
          <a:prstGeom prst="rect">
            <a:avLst/>
          </a:prstGeom>
          <a:gradFill rotWithShape="1">
            <a:gsLst>
              <a:gs pos="0">
                <a:srgbClr val="5B7EA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pic>
        <p:nvPicPr>
          <p:cNvPr id="8195" name="Picture 17" descr="ist1_240285_nanobots_v3_isolated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350" y="3875088"/>
            <a:ext cx="935038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18" descr="ist1_298777_pipet_tips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350" y="1355725"/>
            <a:ext cx="935038" cy="142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19" descr="ist1_2826090_medical_robot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350" y="2724150"/>
            <a:ext cx="935038" cy="115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20" descr="ist1_370678_design_element_dna_mode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-6271805">
            <a:off x="192882" y="5541169"/>
            <a:ext cx="90011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21" descr="ist1_370678_design_element_dna_model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 rot="-6271805">
            <a:off x="-35719" y="6041232"/>
            <a:ext cx="900113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0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201" name="Rectangle 24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7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9241" name="Rectangle 25"/>
          <p:cNvSpPr>
            <a:spLocks noChangeArrowheads="1"/>
          </p:cNvSpPr>
          <p:nvPr userDrawn="1"/>
        </p:nvSpPr>
        <p:spPr bwMode="auto">
          <a:xfrm>
            <a:off x="7591425" y="0"/>
            <a:ext cx="1547813" cy="6858000"/>
          </a:xfrm>
          <a:prstGeom prst="rect">
            <a:avLst/>
          </a:prstGeom>
          <a:solidFill>
            <a:srgbClr val="687C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pic>
        <p:nvPicPr>
          <p:cNvPr id="8203" name="Picture 26" descr="test5neg"/>
          <p:cNvPicPr>
            <a:picLocks noChangeAspect="1" noChangeArrowheads="1"/>
          </p:cNvPicPr>
          <p:nvPr userDrawn="1"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689850" y="134938"/>
            <a:ext cx="1296988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27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4288" y="196850"/>
            <a:ext cx="1403350" cy="871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4" name="Text Box 28"/>
          <p:cNvSpPr txBox="1">
            <a:spLocks noChangeArrowheads="1"/>
          </p:cNvSpPr>
          <p:nvPr userDrawn="1"/>
        </p:nvSpPr>
        <p:spPr bwMode="auto">
          <a:xfrm>
            <a:off x="1187450" y="115888"/>
            <a:ext cx="3779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sl-SI" sz="1000">
                <a:solidFill>
                  <a:srgbClr val="2F5D8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Tehnološka agencija Slovenije </a:t>
            </a:r>
            <a:r>
              <a:rPr lang="en-GB" sz="1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Slovenian Technology Agency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0"/>
            <a:ext cx="74279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53254" name="Rectangle 6"/>
          <p:cNvSpPr>
            <a:spLocks noChangeArrowheads="1"/>
          </p:cNvSpPr>
          <p:nvPr/>
        </p:nvSpPr>
        <p:spPr bwMode="auto">
          <a:xfrm>
            <a:off x="53975" y="1257300"/>
            <a:ext cx="971550" cy="5400675"/>
          </a:xfrm>
          <a:prstGeom prst="rect">
            <a:avLst/>
          </a:prstGeom>
          <a:gradFill rotWithShape="1">
            <a:gsLst>
              <a:gs pos="0">
                <a:srgbClr val="5B7EAD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422900" y="42863"/>
            <a:ext cx="3779838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sl-SI" sz="1000">
                <a:solidFill>
                  <a:srgbClr val="2F5D8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Tehnološka agencija Slovenije </a:t>
            </a:r>
            <a:r>
              <a:rPr lang="en-GB" sz="1000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Slovenian Technology Agency</a:t>
            </a:r>
          </a:p>
        </p:txBody>
      </p:sp>
      <p:sp>
        <p:nvSpPr>
          <p:cNvPr id="53257" name="Rectangle 9"/>
          <p:cNvSpPr>
            <a:spLocks noChangeArrowheads="1"/>
          </p:cNvSpPr>
          <p:nvPr/>
        </p:nvSpPr>
        <p:spPr bwMode="auto">
          <a:xfrm rot="-10800000">
            <a:off x="-36513" y="0"/>
            <a:ext cx="9180513" cy="69850"/>
          </a:xfrm>
          <a:prstGeom prst="rect">
            <a:avLst/>
          </a:prstGeom>
          <a:gradFill rotWithShape="1">
            <a:gsLst>
              <a:gs pos="0">
                <a:srgbClr val="FF6600"/>
              </a:gs>
              <a:gs pos="100000">
                <a:srgbClr val="5B65AD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grpSp>
        <p:nvGrpSpPr>
          <p:cNvPr id="9222" name="Group 10"/>
          <p:cNvGrpSpPr>
            <a:grpSpLocks/>
          </p:cNvGrpSpPr>
          <p:nvPr/>
        </p:nvGrpSpPr>
        <p:grpSpPr bwMode="auto">
          <a:xfrm>
            <a:off x="0" y="1366838"/>
            <a:ext cx="908050" cy="5491162"/>
            <a:chOff x="158" y="845"/>
            <a:chExt cx="572" cy="3300"/>
          </a:xfrm>
        </p:grpSpPr>
        <p:pic>
          <p:nvPicPr>
            <p:cNvPr id="9227" name="Picture 11" descr="ist1_2816418_caliper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58" y="3370"/>
              <a:ext cx="568" cy="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8" name="Picture 12" descr="ist1_1858862_the_solar_panels_2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58" y="1707"/>
              <a:ext cx="572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29" name="Picture 13" descr="ist1_1580776_engine"/>
            <p:cNvPicPr>
              <a:picLocks noChangeAspect="1" noChangeArrowheads="1"/>
            </p:cNvPicPr>
            <p:nvPr/>
          </p:nvPicPr>
          <p:blipFill>
            <a:blip r:embed="rId15" cstate="print"/>
            <a:srcRect/>
            <a:stretch>
              <a:fillRect/>
            </a:stretch>
          </p:blipFill>
          <p:spPr bwMode="auto">
            <a:xfrm>
              <a:off x="158" y="845"/>
              <a:ext cx="571" cy="8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230" name="Picture 14" descr="ist1_1993556_cool_hard_drive_1"/>
            <p:cNvPicPr>
              <a:picLocks noChangeAspect="1" noChangeArrowheads="1"/>
            </p:cNvPicPr>
            <p:nvPr/>
          </p:nvPicPr>
          <p:blipFill>
            <a:blip r:embed="rId16" cstate="print"/>
            <a:srcRect/>
            <a:stretch>
              <a:fillRect/>
            </a:stretch>
          </p:blipFill>
          <p:spPr bwMode="auto">
            <a:xfrm>
              <a:off x="158" y="2568"/>
              <a:ext cx="571" cy="8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9223" name="Picture 15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260350"/>
            <a:ext cx="1223963" cy="760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16013" y="1341438"/>
            <a:ext cx="7848600" cy="532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53266" name="Rectangle 18"/>
          <p:cNvSpPr>
            <a:spLocks noChangeArrowheads="1"/>
          </p:cNvSpPr>
          <p:nvPr userDrawn="1"/>
        </p:nvSpPr>
        <p:spPr bwMode="auto">
          <a:xfrm>
            <a:off x="7591425" y="0"/>
            <a:ext cx="1547813" cy="6858000"/>
          </a:xfrm>
          <a:prstGeom prst="rect">
            <a:avLst/>
          </a:prstGeom>
          <a:solidFill>
            <a:srgbClr val="687C9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sl-SI"/>
          </a:p>
        </p:txBody>
      </p:sp>
      <p:pic>
        <p:nvPicPr>
          <p:cNvPr id="9226" name="Picture 19" descr="test5neg"/>
          <p:cNvPicPr>
            <a:picLocks noChangeAspect="1" noChangeArrowheads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7689850" y="134938"/>
            <a:ext cx="1296988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rgbClr val="FF6600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q"/>
        <a:defRPr sz="2800">
          <a:solidFill>
            <a:srgbClr val="5B7EAD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rgbClr val="5B7EAD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ú"/>
        <a:defRPr sz="2000">
          <a:solidFill>
            <a:srgbClr val="5B7EAD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rgbClr val="5B7EAD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5B7EAD"/>
          </a:solidFill>
          <a:latin typeface="+mn-lt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Alenka.zalaznik@tia.si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Delovni_list_programa_Microsoft_Office_Excel_97-20031.xls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Delovni_list_programa_Microsoft_Office_Excel_97-20032.xls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Delovni_list_programa_Microsoft_Office_Excel_97-20033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ctrTitle"/>
          </p:nvPr>
        </p:nvSpPr>
        <p:spPr>
          <a:xfrm>
            <a:off x="1214414" y="1428737"/>
            <a:ext cx="7243786" cy="2171714"/>
          </a:xfrm>
        </p:spPr>
        <p:txBody>
          <a:bodyPr/>
          <a:lstStyle/>
          <a:p>
            <a:r>
              <a:rPr lang="sl-SI" dirty="0" smtClean="0"/>
              <a:t>Spodbujanje procesa komercializacije znanja - VALOR 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sl-SI" dirty="0"/>
          </a:p>
        </p:txBody>
      </p:sp>
      <p:sp>
        <p:nvSpPr>
          <p:cNvPr id="14338" name="Ograda vsebin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971692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sl-SI" sz="2400" dirty="0" smtClean="0"/>
              <a:t>Alenka M. Zalaznik</a:t>
            </a:r>
          </a:p>
          <a:p>
            <a:pPr>
              <a:buFont typeface="Wingdings" pitchFamily="2" charset="2"/>
              <a:buNone/>
            </a:pPr>
            <a:r>
              <a:rPr lang="sl-SI" sz="2400" dirty="0" smtClean="0"/>
              <a:t>Dr. Franc Gider</a:t>
            </a:r>
          </a:p>
          <a:p>
            <a:pPr>
              <a:buFont typeface="Wingdings" pitchFamily="2" charset="2"/>
              <a:buNone/>
            </a:pPr>
            <a:r>
              <a:rPr lang="sl-SI" sz="2400" dirty="0" smtClean="0"/>
              <a:t>Javna agencija za tehnološki razvoj</a:t>
            </a:r>
          </a:p>
          <a:p>
            <a:pPr>
              <a:buFont typeface="Wingdings" pitchFamily="2" charset="2"/>
              <a:buNone/>
            </a:pPr>
            <a:endParaRPr lang="sl-SI" sz="1800" dirty="0" smtClean="0"/>
          </a:p>
          <a:p>
            <a:pPr>
              <a:buFont typeface="Wingdings" pitchFamily="2" charset="2"/>
              <a:buNone/>
            </a:pPr>
            <a:r>
              <a:rPr lang="sl-SI" sz="1800" dirty="0" smtClean="0"/>
              <a:t>Ljubljana, 7. maj 2010</a:t>
            </a:r>
          </a:p>
          <a:p>
            <a:pPr>
              <a:buFont typeface="Wingdings" pitchFamily="2" charset="2"/>
              <a:buNone/>
            </a:pPr>
            <a:r>
              <a:rPr lang="sl-SI" sz="1800" dirty="0" smtClean="0"/>
              <a:t>Gospodarska zbornica Slovenije</a:t>
            </a:r>
          </a:p>
          <a:p>
            <a:pPr>
              <a:buFont typeface="Wingdings" pitchFamily="2" charset="2"/>
              <a:buNone/>
            </a:pPr>
            <a:endParaRPr lang="sl-SI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slov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err="1" smtClean="0"/>
              <a:t>Valor</a:t>
            </a:r>
            <a:r>
              <a:rPr lang="sl-SI" sz="3200" dirty="0" smtClean="0"/>
              <a:t> 2010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1116013" y="1341438"/>
          <a:ext cx="7848600" cy="5327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slov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Storitve TIA</a:t>
            </a:r>
            <a:br>
              <a:rPr lang="sl-SI" sz="3200" dirty="0" smtClean="0"/>
            </a:br>
            <a:endParaRPr lang="sl-SI" sz="3200" dirty="0" smtClean="0"/>
          </a:p>
        </p:txBody>
      </p:sp>
      <p:sp>
        <p:nvSpPr>
          <p:cNvPr id="16387" name="Ograda vsebine 2"/>
          <p:cNvSpPr>
            <a:spLocks noGrp="1"/>
          </p:cNvSpPr>
          <p:nvPr>
            <p:ph idx="1"/>
          </p:nvPr>
        </p:nvSpPr>
        <p:spPr>
          <a:xfrm>
            <a:off x="1071538" y="928670"/>
            <a:ext cx="7848600" cy="532765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sl-SI" sz="2400" dirty="0" smtClean="0"/>
              <a:t>Mreženje:</a:t>
            </a:r>
          </a:p>
          <a:p>
            <a:pPr marL="1314450" lvl="2" indent="-514350"/>
            <a:r>
              <a:rPr lang="sl-SI" dirty="0" smtClean="0"/>
              <a:t>Tuji in domači eksperti (nabor)</a:t>
            </a:r>
          </a:p>
          <a:p>
            <a:pPr marL="1314450" lvl="2" indent="-514350"/>
            <a:r>
              <a:rPr lang="sl-SI" dirty="0" smtClean="0"/>
              <a:t>Tehnološka baza TIA (eksperti in podjetja)</a:t>
            </a:r>
          </a:p>
          <a:p>
            <a:pPr marL="1314450" lvl="2" indent="-514350"/>
            <a:r>
              <a:rPr lang="sl-SI" dirty="0" smtClean="0"/>
              <a:t>Podporno okolje v RS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2400" dirty="0" smtClean="0"/>
              <a:t>TIA mentor:</a:t>
            </a:r>
          </a:p>
          <a:p>
            <a:pPr lvl="2"/>
            <a:r>
              <a:rPr lang="sl-SI" dirty="0" smtClean="0"/>
              <a:t>s svojimi izkušnjami pomaga pri učinkovitem (in pogostejšem) črpanju sredstev (po dosedanjih izkušnjah so podjetja pri tem dokaj nespretna)</a:t>
            </a:r>
          </a:p>
          <a:p>
            <a:pPr lvl="2"/>
            <a:r>
              <a:rPr lang="sl-SI" dirty="0" smtClean="0"/>
              <a:t>pomaga pri poznavanju podpornega okolja v RS, navezuje kontakte</a:t>
            </a:r>
          </a:p>
          <a:p>
            <a:pPr lvl="2"/>
            <a:r>
              <a:rPr lang="sl-SI" dirty="0" smtClean="0"/>
              <a:t>se odziva na pobude podjetja</a:t>
            </a:r>
          </a:p>
          <a:p>
            <a:pPr marL="514350" indent="-514350">
              <a:buFont typeface="+mj-lt"/>
              <a:buAutoNum type="arabicPeriod"/>
            </a:pPr>
            <a:r>
              <a:rPr lang="sl-SI" sz="2400" dirty="0" smtClean="0"/>
              <a:t>Dostop do virov financiranja (doma in v tujini):</a:t>
            </a:r>
          </a:p>
          <a:p>
            <a:pPr marL="1314450" lvl="2" indent="-514350"/>
            <a:r>
              <a:rPr lang="sl-SI" dirty="0" smtClean="0"/>
              <a:t>Kontakti z investitorji (domačimi in tujimi)</a:t>
            </a:r>
          </a:p>
          <a:p>
            <a:pPr marL="1314450" lvl="2" indent="-514350"/>
            <a:r>
              <a:rPr lang="sl-SI" dirty="0" smtClean="0"/>
              <a:t>Drugi viri financiranja (dolžniški)</a:t>
            </a:r>
          </a:p>
          <a:p>
            <a:pPr marL="914400" lvl="1" indent="-514350"/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slov 1"/>
          <p:cNvSpPr>
            <a:spLocks noGrp="1"/>
          </p:cNvSpPr>
          <p:nvPr>
            <p:ph type="title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Javne koristi programa (</a:t>
            </a:r>
            <a:r>
              <a:rPr lang="sl-SI" sz="3200" dirty="0" err="1" smtClean="0"/>
              <a:t>impact</a:t>
            </a:r>
            <a:r>
              <a:rPr lang="sl-SI" sz="3200" dirty="0" smtClean="0"/>
              <a:t>)</a:t>
            </a:r>
          </a:p>
        </p:txBody>
      </p:sp>
      <p:sp>
        <p:nvSpPr>
          <p:cNvPr id="2048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400" dirty="0" smtClean="0"/>
              <a:t>Promocija ustanavljanja perspektivnih podjetij na inštitutih in univerzah</a:t>
            </a:r>
          </a:p>
          <a:p>
            <a:r>
              <a:rPr lang="sl-SI" sz="2400" dirty="0" smtClean="0"/>
              <a:t>Ozaveščanje tamkajšnjih kadrov v smeri podjetništva</a:t>
            </a:r>
          </a:p>
          <a:p>
            <a:r>
              <a:rPr lang="sl-SI" sz="2400" dirty="0" smtClean="0"/>
              <a:t>Izvajanje instrumentov javne politike na učinkovitejši način (model; </a:t>
            </a:r>
            <a:r>
              <a:rPr lang="sl-SI" sz="2400" dirty="0" err="1" smtClean="0"/>
              <a:t>capacity</a:t>
            </a:r>
            <a:r>
              <a:rPr lang="sl-SI" sz="2400" dirty="0" smtClean="0"/>
              <a:t> </a:t>
            </a:r>
            <a:r>
              <a:rPr lang="sl-SI" sz="2400" dirty="0" err="1" smtClean="0"/>
              <a:t>building</a:t>
            </a:r>
            <a:r>
              <a:rPr lang="sl-SI" sz="2400" dirty="0" smtClean="0"/>
              <a:t>)</a:t>
            </a:r>
          </a:p>
          <a:p>
            <a:r>
              <a:rPr lang="sl-SI" sz="2400" dirty="0" smtClean="0"/>
              <a:t>Rast podjetij, ki jih podpremo</a:t>
            </a:r>
          </a:p>
          <a:p>
            <a:r>
              <a:rPr lang="sl-SI" sz="2400" dirty="0" smtClean="0"/>
              <a:t>Prenos IL (na tiste, ki jo komercialno izkoristijo) </a:t>
            </a:r>
          </a:p>
          <a:p>
            <a:r>
              <a:rPr lang="sl-SI" sz="2400" dirty="0" smtClean="0"/>
              <a:t>Spodbuda za inštitute in univerze, da se procesa komercializacije lotijo bolj dosledno in sistemsko</a:t>
            </a:r>
          </a:p>
          <a:p>
            <a:endParaRPr lang="sl-SI" sz="24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Ograda vsebine 2"/>
          <p:cNvSpPr>
            <a:spLocks noGrp="1"/>
          </p:cNvSpPr>
          <p:nvPr>
            <p:ph idx="1"/>
          </p:nvPr>
        </p:nvSpPr>
        <p:spPr>
          <a:xfrm>
            <a:off x="1571625" y="571480"/>
            <a:ext cx="7392988" cy="6097608"/>
          </a:xfrm>
        </p:spPr>
        <p:txBody>
          <a:bodyPr/>
          <a:lstStyle/>
          <a:p>
            <a:r>
              <a:rPr lang="sl-SI" sz="2400" b="1" dirty="0" smtClean="0"/>
              <a:t>Prednosti za državo:</a:t>
            </a:r>
            <a:endParaRPr lang="sl-SI" dirty="0" smtClean="0"/>
          </a:p>
          <a:p>
            <a:pPr lvl="1"/>
            <a:r>
              <a:rPr lang="sl-SI" sz="2000" dirty="0" smtClean="0"/>
              <a:t>Pametna poraba javnih sredstev</a:t>
            </a:r>
          </a:p>
          <a:p>
            <a:pPr lvl="1"/>
            <a:r>
              <a:rPr lang="sl-SI" sz="2000" dirty="0" smtClean="0"/>
              <a:t>Večje število uspešnih projektov</a:t>
            </a:r>
          </a:p>
          <a:p>
            <a:pPr lvl="1"/>
            <a:r>
              <a:rPr lang="sl-SI" sz="2000" dirty="0" smtClean="0"/>
              <a:t>‘</a:t>
            </a:r>
            <a:r>
              <a:rPr lang="sl-SI" sz="2000" dirty="0" err="1" smtClean="0"/>
              <a:t>Capacity</a:t>
            </a:r>
            <a:r>
              <a:rPr lang="sl-SI" sz="2000" dirty="0" smtClean="0"/>
              <a:t> </a:t>
            </a:r>
            <a:r>
              <a:rPr lang="sl-SI" sz="2000" dirty="0" err="1" smtClean="0"/>
              <a:t>building</a:t>
            </a:r>
            <a:r>
              <a:rPr lang="sl-SI" sz="2000" dirty="0" smtClean="0"/>
              <a:t>'</a:t>
            </a:r>
          </a:p>
          <a:p>
            <a:pPr lvl="1"/>
            <a:r>
              <a:rPr lang="sl-SI" sz="2000" dirty="0" smtClean="0"/>
              <a:t>Razvoj in izvajanje novih storitev</a:t>
            </a:r>
          </a:p>
          <a:p>
            <a:pPr lvl="1"/>
            <a:r>
              <a:rPr lang="sl-SI" sz="2000" dirty="0" smtClean="0"/>
              <a:t>Krepitev položaja agencije kot neodvisne in strokovne institucije</a:t>
            </a:r>
          </a:p>
          <a:p>
            <a:pPr lvl="1">
              <a:buNone/>
            </a:pPr>
            <a:endParaRPr lang="sl-SI" dirty="0" smtClean="0"/>
          </a:p>
          <a:p>
            <a:r>
              <a:rPr lang="sl-SI" sz="2400" b="1" dirty="0" smtClean="0"/>
              <a:t>Prednosti za prijavitelje:</a:t>
            </a:r>
            <a:endParaRPr lang="sl-SI" dirty="0" smtClean="0"/>
          </a:p>
          <a:p>
            <a:pPr lvl="1"/>
            <a:r>
              <a:rPr lang="sl-SI" sz="2000" dirty="0" smtClean="0"/>
              <a:t>Ponujene storitve</a:t>
            </a:r>
          </a:p>
          <a:p>
            <a:pPr lvl="1"/>
            <a:r>
              <a:rPr lang="sl-SI" sz="2000" dirty="0" smtClean="0"/>
              <a:t>Osebni pristop </a:t>
            </a:r>
          </a:p>
          <a:p>
            <a:pPr lvl="1"/>
            <a:r>
              <a:rPr lang="sl-SI" sz="2000" dirty="0" smtClean="0"/>
              <a:t>Večja možnostjo uspeha</a:t>
            </a:r>
          </a:p>
          <a:p>
            <a:endParaRPr lang="sl-SI" dirty="0" smtClean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slov 1"/>
          <p:cNvSpPr>
            <a:spLocks noGrp="1"/>
          </p:cNvSpPr>
          <p:nvPr>
            <p:ph type="ctrTitle"/>
          </p:nvPr>
        </p:nvSpPr>
        <p:spPr bwMode="auto">
          <a:xfrm>
            <a:off x="714348" y="2143116"/>
            <a:ext cx="7772400" cy="14700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Hvala za pozornost!</a:t>
            </a:r>
            <a:br>
              <a:rPr lang="sl-SI" sz="3200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dirty="0" smtClean="0"/>
              <a:t/>
            </a:r>
            <a:br>
              <a:rPr lang="sl-SI" dirty="0" smtClean="0"/>
            </a:br>
            <a:r>
              <a:rPr lang="sl-SI" sz="2400" dirty="0" err="1" smtClean="0">
                <a:hlinkClick r:id="rId3"/>
              </a:rPr>
              <a:t>Alenka.zalaznik@tia.si</a:t>
            </a:r>
            <a:r>
              <a:rPr lang="sl-SI" sz="2400" dirty="0" smtClean="0"/>
              <a:t/>
            </a:r>
            <a:br>
              <a:rPr lang="sl-SI" sz="2400" dirty="0" smtClean="0"/>
            </a:br>
            <a:r>
              <a:rPr lang="sl-SI" dirty="0" smtClean="0"/>
              <a:t/>
            </a:r>
            <a:br>
              <a:rPr lang="sl-SI" dirty="0" smtClean="0"/>
            </a:br>
            <a:endParaRPr lang="sl-SI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58259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3200" dirty="0" err="1" smtClean="0"/>
              <a:t>Valor</a:t>
            </a:r>
            <a:r>
              <a:rPr lang="sl-SI" sz="3200" dirty="0" smtClean="0"/>
              <a:t>: evropski projekt na TIA</a:t>
            </a:r>
            <a:endParaRPr lang="en-US" sz="32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908050"/>
            <a:ext cx="7848600" cy="5735660"/>
          </a:xfrm>
        </p:spPr>
        <p:txBody>
          <a:bodyPr/>
          <a:lstStyle/>
          <a:p>
            <a:pPr eaLnBrk="1" hangingPunct="1"/>
            <a:r>
              <a:rPr lang="sl-SI" sz="2400" dirty="0" smtClean="0"/>
              <a:t>Valorizacija = komercializacija znanja, razvitega iz javnih RR sredin</a:t>
            </a:r>
          </a:p>
          <a:p>
            <a:pPr eaLnBrk="1" hangingPunct="1"/>
            <a:r>
              <a:rPr lang="sl-SI" sz="2400" dirty="0" smtClean="0"/>
              <a:t>Glavni rezultat EU projekta: </a:t>
            </a:r>
            <a:r>
              <a:rPr lang="sl-SI" sz="2400" dirty="0" err="1" smtClean="0"/>
              <a:t>validirana</a:t>
            </a:r>
            <a:r>
              <a:rPr lang="sl-SI" sz="2400" dirty="0" smtClean="0"/>
              <a:t> metodologija za podporo procesa prenosa znanja na trg, uspešna tudi </a:t>
            </a:r>
            <a:r>
              <a:rPr lang="sl-SI" sz="2400" dirty="0" smtClean="0">
                <a:solidFill>
                  <a:srgbClr val="FF0000"/>
                </a:solidFill>
              </a:rPr>
              <a:t>v Sloveniji:</a:t>
            </a:r>
          </a:p>
          <a:p>
            <a:pPr eaLnBrk="1" hangingPunct="1"/>
            <a:endParaRPr lang="sl-SI" dirty="0" smtClean="0">
              <a:solidFill>
                <a:srgbClr val="FF0000"/>
              </a:solidFill>
            </a:endParaRPr>
          </a:p>
          <a:p>
            <a:pPr eaLnBrk="1" hangingPunct="1"/>
            <a:endParaRPr lang="sl-SI" dirty="0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1403350" y="2924175"/>
            <a:ext cx="6985000" cy="374491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sl-SI" b="1">
              <a:solidFill>
                <a:srgbClr val="FF0000"/>
              </a:solidFill>
            </a:endParaRPr>
          </a:p>
          <a:p>
            <a:endParaRPr lang="sl-SI" b="1">
              <a:solidFill>
                <a:srgbClr val="FF0000"/>
              </a:solidFill>
            </a:endParaRPr>
          </a:p>
          <a:p>
            <a:endParaRPr lang="sl-SI" b="1">
              <a:solidFill>
                <a:srgbClr val="FF0000"/>
              </a:solidFill>
            </a:endParaRPr>
          </a:p>
          <a:p>
            <a:endParaRPr lang="sl-SI" b="1">
              <a:solidFill>
                <a:srgbClr val="FF0000"/>
              </a:solidFill>
            </a:endParaRPr>
          </a:p>
          <a:p>
            <a:r>
              <a:rPr lang="sl-SI" b="1">
                <a:solidFill>
                  <a:srgbClr val="FF0000"/>
                </a:solidFill>
              </a:rPr>
              <a:t>TIA+MG: razpis za komercializacijo znanja 2008</a:t>
            </a:r>
            <a:r>
              <a:rPr lang="sl-SI" b="1">
                <a:solidFill>
                  <a:srgbClr val="5B7EAD"/>
                </a:solidFill>
              </a:rPr>
              <a:t>:</a:t>
            </a:r>
          </a:p>
          <a:p>
            <a:endParaRPr lang="sl-SI" b="1">
              <a:solidFill>
                <a:srgbClr val="5B7EAD"/>
              </a:solidFill>
            </a:endParaRPr>
          </a:p>
          <a:p>
            <a:pPr lvl="1"/>
            <a:r>
              <a:rPr lang="sl-SI" b="1">
                <a:solidFill>
                  <a:srgbClr val="5B7EAD"/>
                </a:solidFill>
              </a:rPr>
              <a:t>REZULTATI</a:t>
            </a:r>
            <a:r>
              <a:rPr lang="sl-SI">
                <a:solidFill>
                  <a:srgbClr val="5B7EAD"/>
                </a:solidFill>
              </a:rPr>
              <a:t>: 5 projektov prenosa znanja na trg</a:t>
            </a:r>
          </a:p>
          <a:p>
            <a:pPr lvl="1"/>
            <a:r>
              <a:rPr lang="sl-SI">
                <a:solidFill>
                  <a:srgbClr val="5B7EAD"/>
                </a:solidFill>
              </a:rPr>
              <a:t>Sektorji: 2 IT, 3 biotehnologija/medicina </a:t>
            </a:r>
          </a:p>
          <a:p>
            <a:pPr lvl="1"/>
            <a:endParaRPr lang="sl-SI" i="1">
              <a:solidFill>
                <a:srgbClr val="5B7EAD"/>
              </a:solidFill>
            </a:endParaRPr>
          </a:p>
          <a:p>
            <a:pPr lvl="1"/>
            <a:r>
              <a:rPr lang="sl-SI" i="1">
                <a:solidFill>
                  <a:srgbClr val="5B7EAD"/>
                </a:solidFill>
              </a:rPr>
              <a:t>Vložek 500.000€; rezultati:</a:t>
            </a:r>
          </a:p>
          <a:p>
            <a:pPr lvl="2">
              <a:buFont typeface="Arial" charset="0"/>
              <a:buChar char="•"/>
            </a:pPr>
            <a:r>
              <a:rPr lang="sl-SI" i="1">
                <a:solidFill>
                  <a:srgbClr val="5B7EAD"/>
                </a:solidFill>
              </a:rPr>
              <a:t>8 novih delovnih mest</a:t>
            </a:r>
          </a:p>
          <a:p>
            <a:pPr lvl="2">
              <a:buFont typeface="Arial" charset="0"/>
              <a:buChar char="•"/>
            </a:pPr>
            <a:r>
              <a:rPr lang="sl-SI" i="1">
                <a:solidFill>
                  <a:srgbClr val="5B7EAD"/>
                </a:solidFill>
              </a:rPr>
              <a:t>2 invenciji na trg</a:t>
            </a:r>
          </a:p>
          <a:p>
            <a:pPr lvl="2">
              <a:buFont typeface="Arial" charset="0"/>
              <a:buChar char="•"/>
            </a:pPr>
            <a:r>
              <a:rPr lang="sl-SI" i="1">
                <a:solidFill>
                  <a:srgbClr val="5B7EAD"/>
                </a:solidFill>
              </a:rPr>
              <a:t>1 zaščita IL (patent)</a:t>
            </a:r>
          </a:p>
          <a:p>
            <a:pPr lvl="2">
              <a:buFont typeface="Arial" charset="0"/>
              <a:buChar char="•"/>
            </a:pPr>
            <a:r>
              <a:rPr lang="sl-SI" i="1">
                <a:solidFill>
                  <a:srgbClr val="5B7EAD"/>
                </a:solidFill>
              </a:rPr>
              <a:t>Vlaganje v RR (nad 95%)</a:t>
            </a:r>
          </a:p>
          <a:p>
            <a:pPr lvl="2">
              <a:buFont typeface="Arial" charset="0"/>
              <a:buChar char="•"/>
            </a:pPr>
            <a:r>
              <a:rPr lang="sl-SI" i="1">
                <a:solidFill>
                  <a:srgbClr val="5B7EAD"/>
                </a:solidFill>
              </a:rPr>
              <a:t>Povečani prihodki od prodaje</a:t>
            </a:r>
          </a:p>
          <a:p>
            <a:pPr lvl="2"/>
            <a:endParaRPr lang="sl-SI" i="1">
              <a:solidFill>
                <a:srgbClr val="5B7EAD"/>
              </a:solidFill>
            </a:endParaRPr>
          </a:p>
          <a:p>
            <a:pPr lvl="2"/>
            <a:endParaRPr lang="sl-SI" i="1">
              <a:solidFill>
                <a:srgbClr val="5B7EAD"/>
              </a:solidFill>
            </a:endParaRPr>
          </a:p>
          <a:p>
            <a:pPr>
              <a:spcBef>
                <a:spcPct val="30000"/>
              </a:spcBef>
            </a:pPr>
            <a:endParaRPr lang="sl-SI" sz="1000" i="1">
              <a:solidFill>
                <a:srgbClr val="5B7EAD"/>
              </a:solidFill>
            </a:endParaRPr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3200" dirty="0" smtClean="0"/>
              <a:t>Bistvo problema: market </a:t>
            </a:r>
            <a:r>
              <a:rPr lang="sl-SI" sz="3200" dirty="0" err="1" smtClean="0"/>
              <a:t>gap</a:t>
            </a:r>
            <a:endParaRPr lang="en-US" sz="3200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Char char="G"/>
            </a:pPr>
            <a:r>
              <a:rPr lang="sl-SI" sz="2400" dirty="0" smtClean="0"/>
              <a:t>Rezultati raziskav imajo lahko </a:t>
            </a:r>
            <a:r>
              <a:rPr lang="sl-SI" sz="2400" dirty="0" smtClean="0">
                <a:solidFill>
                  <a:srgbClr val="D60093"/>
                </a:solidFill>
              </a:rPr>
              <a:t>tržni potencial</a:t>
            </a:r>
            <a:r>
              <a:rPr lang="sl-SI" sz="2400" dirty="0" smtClean="0"/>
              <a:t>, vendar jih je potrebno za prodor na trg primerno </a:t>
            </a:r>
            <a:r>
              <a:rPr lang="sl-SI" sz="2400" dirty="0" smtClean="0">
                <a:solidFill>
                  <a:srgbClr val="D60093"/>
                </a:solidFill>
              </a:rPr>
              <a:t>dodelati</a:t>
            </a:r>
            <a:r>
              <a:rPr lang="sl-SI" sz="2400" dirty="0" smtClean="0"/>
              <a:t> (</a:t>
            </a:r>
            <a:r>
              <a:rPr lang="sl-SI" sz="2400" dirty="0" err="1" smtClean="0"/>
              <a:t>validacija</a:t>
            </a:r>
            <a:r>
              <a:rPr lang="sl-SI" sz="2400" dirty="0" smtClean="0"/>
              <a:t> </a:t>
            </a:r>
            <a:r>
              <a:rPr lang="sl-SI" sz="2400" dirty="0" smtClean="0">
                <a:sym typeface="Wingdings" pitchFamily="2" charset="2"/>
              </a:rPr>
              <a:t></a:t>
            </a:r>
            <a:r>
              <a:rPr lang="sl-SI" sz="2400" dirty="0" smtClean="0"/>
              <a:t>usmerjenost k uporabniku </a:t>
            </a:r>
            <a:r>
              <a:rPr lang="sl-SI" sz="2400" dirty="0" smtClean="0">
                <a:sym typeface="Wingdings" pitchFamily="2" charset="2"/>
              </a:rPr>
              <a:t></a:t>
            </a:r>
            <a:r>
              <a:rPr lang="sl-SI" sz="2400" dirty="0" smtClean="0"/>
              <a:t> aplikacija).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G"/>
            </a:pPr>
            <a:r>
              <a:rPr lang="sl-SI" sz="2400" dirty="0" smtClean="0"/>
              <a:t>Potrebno je </a:t>
            </a:r>
            <a:r>
              <a:rPr lang="sl-SI" sz="2400" dirty="0" smtClean="0">
                <a:solidFill>
                  <a:srgbClr val="D60093"/>
                </a:solidFill>
              </a:rPr>
              <a:t>dodatno</a:t>
            </a:r>
            <a:r>
              <a:rPr lang="sl-SI" sz="2400" dirty="0" smtClean="0"/>
              <a:t> angažiranje </a:t>
            </a:r>
            <a:r>
              <a:rPr lang="sl-SI" sz="2400" dirty="0" smtClean="0">
                <a:solidFill>
                  <a:srgbClr val="D60093"/>
                </a:solidFill>
              </a:rPr>
              <a:t>posebne ekipe</a:t>
            </a:r>
            <a:r>
              <a:rPr lang="sl-SI" sz="2400" dirty="0" smtClean="0"/>
              <a:t>, ki razvije izdelek/storitev, da je (</a:t>
            </a:r>
            <a:r>
              <a:rPr lang="sl-SI" sz="2400" dirty="0" smtClean="0">
                <a:solidFill>
                  <a:srgbClr val="D60093"/>
                </a:solidFill>
              </a:rPr>
              <a:t>bolj) primeren/-na za trg</a:t>
            </a:r>
            <a:r>
              <a:rPr lang="sl-SI" sz="2400" dirty="0" smtClean="0"/>
              <a:t>!</a:t>
            </a:r>
          </a:p>
          <a:p>
            <a:pPr eaLnBrk="1" hangingPunct="1">
              <a:lnSpc>
                <a:spcPct val="80000"/>
              </a:lnSpc>
            </a:pPr>
            <a:endParaRPr lang="sl-SI" sz="2400" dirty="0" smtClean="0"/>
          </a:p>
          <a:p>
            <a:pPr eaLnBrk="1" hangingPunct="1">
              <a:lnSpc>
                <a:spcPct val="80000"/>
              </a:lnSpc>
              <a:buFont typeface="Verdana" pitchFamily="34" charset="0"/>
              <a:buChar char="x"/>
            </a:pPr>
            <a:r>
              <a:rPr lang="sl-SI" sz="2400" dirty="0" smtClean="0">
                <a:solidFill>
                  <a:srgbClr val="D60093"/>
                </a:solidFill>
              </a:rPr>
              <a:t>Javni instrumenti</a:t>
            </a:r>
            <a:r>
              <a:rPr lang="sl-SI" sz="2400" dirty="0" smtClean="0"/>
              <a:t> tega procesa ne podpirajo.</a:t>
            </a:r>
          </a:p>
          <a:p>
            <a:pPr eaLnBrk="1" hangingPunct="1">
              <a:lnSpc>
                <a:spcPct val="80000"/>
              </a:lnSpc>
              <a:buFont typeface="Verdana" pitchFamily="34" charset="0"/>
              <a:buChar char="x"/>
            </a:pPr>
            <a:r>
              <a:rPr lang="sl-SI" sz="2400" dirty="0" smtClean="0"/>
              <a:t>Za </a:t>
            </a:r>
            <a:r>
              <a:rPr lang="sl-SI" sz="2400" dirty="0" smtClean="0">
                <a:solidFill>
                  <a:srgbClr val="D60093"/>
                </a:solidFill>
              </a:rPr>
              <a:t>privatne investitorje</a:t>
            </a:r>
            <a:r>
              <a:rPr lang="sl-SI" sz="2400" dirty="0" smtClean="0"/>
              <a:t> je prezgodaj/preveč akademsko; vprašanje prenosa IL.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l-SI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sl-SI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Char char="è"/>
            </a:pPr>
            <a:r>
              <a:rPr lang="sl-SI" sz="2400" b="1" dirty="0" smtClean="0"/>
              <a:t>Izgubljamo, ker znanje ostaja na akademski ravni in v taki obliki </a:t>
            </a:r>
            <a:r>
              <a:rPr lang="sl-SI" sz="2400" b="1" dirty="0" smtClean="0">
                <a:solidFill>
                  <a:srgbClr val="D60093"/>
                </a:solidFill>
              </a:rPr>
              <a:t>nima komercialnega</a:t>
            </a:r>
            <a:r>
              <a:rPr lang="sl-SI" sz="2400" b="1" dirty="0" smtClean="0"/>
              <a:t> učinka!</a:t>
            </a:r>
          </a:p>
          <a:p>
            <a:pPr eaLnBrk="1" hangingPunct="1">
              <a:lnSpc>
                <a:spcPct val="80000"/>
              </a:lnSpc>
            </a:pPr>
            <a:endParaRPr lang="sl-SI" sz="2400" b="1" dirty="0" smtClean="0"/>
          </a:p>
          <a:p>
            <a:pPr eaLnBrk="1" hangingPunct="1">
              <a:lnSpc>
                <a:spcPct val="8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/>
          <a:lstStyle/>
          <a:p>
            <a:r>
              <a:rPr lang="sl-SI" sz="3200" dirty="0" err="1" smtClean="0"/>
              <a:t>Valor</a:t>
            </a:r>
            <a:r>
              <a:rPr lang="sl-SI" sz="3200" dirty="0" smtClean="0"/>
              <a:t> 2008</a:t>
            </a:r>
            <a:endParaRPr lang="sl-SI" sz="3200" dirty="0"/>
          </a:p>
        </p:txBody>
      </p:sp>
      <p:sp>
        <p:nvSpPr>
          <p:cNvPr id="2051" name="Ograda vsebine 2"/>
          <p:cNvSpPr>
            <a:spLocks noGrp="1"/>
          </p:cNvSpPr>
          <p:nvPr>
            <p:ph idx="1"/>
          </p:nvPr>
        </p:nvSpPr>
        <p:spPr>
          <a:xfrm>
            <a:off x="1142976" y="1000108"/>
            <a:ext cx="7848600" cy="53276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endParaRPr lang="sl-SI" sz="2000" b="1" i="1" dirty="0" smtClean="0"/>
          </a:p>
          <a:p>
            <a:r>
              <a:rPr lang="sl-SI" sz="2000" dirty="0" smtClean="0"/>
              <a:t>2008: Na razpis se je prijavilo 18 podjetij, največ s področja IT ter biotehnologije/medicine:</a:t>
            </a:r>
          </a:p>
          <a:p>
            <a:pPr>
              <a:buFont typeface="Wingdings" pitchFamily="2" charset="2"/>
              <a:buNone/>
            </a:pPr>
            <a:r>
              <a:rPr lang="sl-SI" sz="2000" i="1" dirty="0" smtClean="0"/>
              <a:t>	- </a:t>
            </a:r>
            <a:r>
              <a:rPr lang="en-GB" sz="2000" i="1" dirty="0" smtClean="0"/>
              <a:t>7  IT</a:t>
            </a:r>
            <a:endParaRPr lang="sl-SI" sz="2000" i="1" dirty="0" smtClean="0"/>
          </a:p>
          <a:p>
            <a:pPr>
              <a:buFont typeface="Wingdings" pitchFamily="2" charset="2"/>
              <a:buNone/>
            </a:pPr>
            <a:r>
              <a:rPr lang="sl-SI" sz="2000" i="1" dirty="0" smtClean="0"/>
              <a:t>	- </a:t>
            </a:r>
            <a:r>
              <a:rPr lang="en-GB" sz="2000" i="1" dirty="0" smtClean="0"/>
              <a:t>7 </a:t>
            </a:r>
            <a:r>
              <a:rPr lang="sl-SI" sz="2000" i="1" dirty="0" smtClean="0"/>
              <a:t>biotehnologija in medicina</a:t>
            </a:r>
          </a:p>
          <a:p>
            <a:pPr>
              <a:buFont typeface="Wingdings" pitchFamily="2" charset="2"/>
              <a:buNone/>
            </a:pPr>
            <a:r>
              <a:rPr lang="sl-SI" sz="2000" i="1" dirty="0" smtClean="0"/>
              <a:t>	- </a:t>
            </a:r>
            <a:r>
              <a:rPr lang="en-GB" sz="2000" i="1" dirty="0" smtClean="0"/>
              <a:t>3 </a:t>
            </a:r>
            <a:r>
              <a:rPr lang="sl-SI" sz="2000" i="1" dirty="0" smtClean="0"/>
              <a:t>strojništvo</a:t>
            </a:r>
          </a:p>
          <a:p>
            <a:pPr>
              <a:buFont typeface="Wingdings" pitchFamily="2" charset="2"/>
              <a:buNone/>
            </a:pPr>
            <a:r>
              <a:rPr lang="sl-SI" sz="2000" i="1" dirty="0" smtClean="0"/>
              <a:t>	- 1 novi materiali</a:t>
            </a:r>
          </a:p>
          <a:p>
            <a:pPr>
              <a:buFont typeface="Wingdings" pitchFamily="2" charset="2"/>
              <a:buNone/>
            </a:pPr>
            <a:endParaRPr lang="sl-SI" sz="2000" i="1" dirty="0" smtClean="0"/>
          </a:p>
          <a:p>
            <a:pPr>
              <a:buFont typeface="Wingdings" pitchFamily="2" charset="2"/>
              <a:buNone/>
            </a:pPr>
            <a:endParaRPr lang="sl-SI" sz="2000" i="1" dirty="0" smtClean="0"/>
          </a:p>
          <a:p>
            <a:pPr>
              <a:buFont typeface="Wingdings" pitchFamily="2" charset="2"/>
              <a:buNone/>
            </a:pPr>
            <a:endParaRPr lang="sl-SI" sz="2000" i="1" dirty="0" smtClean="0"/>
          </a:p>
          <a:p>
            <a:pPr>
              <a:buFont typeface="Wingdings" pitchFamily="2" charset="2"/>
              <a:buNone/>
            </a:pPr>
            <a:endParaRPr lang="sl-SI" sz="2000" i="1" dirty="0" smtClean="0"/>
          </a:p>
          <a:p>
            <a:pPr>
              <a:buNone/>
            </a:pPr>
            <a:endParaRPr lang="sl-SI" sz="2000" dirty="0" smtClean="0"/>
          </a:p>
          <a:p>
            <a:pPr>
              <a:buNone/>
            </a:pPr>
            <a:endParaRPr lang="sl-SI" sz="2000" dirty="0" smtClean="0"/>
          </a:p>
          <a:p>
            <a:pPr>
              <a:buNone/>
            </a:pPr>
            <a:r>
              <a:rPr lang="sl-SI" sz="2000" dirty="0" smtClean="0"/>
              <a:t>Sredstva na razpisu je pridobilo 5 podjetij: </a:t>
            </a:r>
            <a:r>
              <a:rPr lang="sl-SI" sz="2000" dirty="0" err="1" smtClean="0"/>
              <a:t>Emsiso</a:t>
            </a:r>
            <a:r>
              <a:rPr lang="sl-SI" sz="2000" dirty="0" smtClean="0"/>
              <a:t>, </a:t>
            </a:r>
            <a:r>
              <a:rPr lang="sl-SI" sz="2000" dirty="0" err="1" smtClean="0"/>
              <a:t>Acies</a:t>
            </a:r>
            <a:r>
              <a:rPr lang="sl-SI" sz="2000" dirty="0" smtClean="0"/>
              <a:t> </a:t>
            </a:r>
            <a:r>
              <a:rPr lang="sl-SI" sz="2000" dirty="0" err="1" smtClean="0"/>
              <a:t>Bio</a:t>
            </a:r>
            <a:r>
              <a:rPr lang="sl-SI" sz="2000" dirty="0" smtClean="0"/>
              <a:t>, </a:t>
            </a:r>
            <a:r>
              <a:rPr lang="sl-SI" sz="2000" dirty="0" err="1" smtClean="0"/>
              <a:t>Lenis</a:t>
            </a:r>
            <a:r>
              <a:rPr lang="sl-SI" sz="2000" dirty="0" smtClean="0"/>
              <a:t>, </a:t>
            </a:r>
            <a:r>
              <a:rPr lang="sl-SI" sz="2000" dirty="0" err="1" smtClean="0"/>
              <a:t>Optilab</a:t>
            </a:r>
            <a:r>
              <a:rPr lang="sl-SI" sz="2000" dirty="0" smtClean="0"/>
              <a:t> ter </a:t>
            </a:r>
            <a:r>
              <a:rPr lang="sl-SI" sz="2000" dirty="0" err="1" smtClean="0"/>
              <a:t>Quarad</a:t>
            </a:r>
            <a:r>
              <a:rPr lang="sl-SI" sz="2000" dirty="0" smtClean="0"/>
              <a:t>.</a:t>
            </a:r>
          </a:p>
        </p:txBody>
      </p:sp>
      <p:graphicFrame>
        <p:nvGraphicFramePr>
          <p:cNvPr id="2050" name="Grafikon 3"/>
          <p:cNvGraphicFramePr>
            <a:graphicFrameLocks/>
          </p:cNvGraphicFramePr>
          <p:nvPr/>
        </p:nvGraphicFramePr>
        <p:xfrm>
          <a:off x="4071934" y="3286124"/>
          <a:ext cx="4714872" cy="2214578"/>
        </p:xfrm>
        <a:graphic>
          <a:graphicData uri="http://schemas.openxmlformats.org/presentationml/2006/ole">
            <p:oleObj spid="_x0000_s2050" name="Grafikon" r:id="rId4" imgW="4724400" imgH="281940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285875" y="1857375"/>
          <a:ext cx="7350125" cy="4535488"/>
        </p:xfrm>
        <a:graphic>
          <a:graphicData uri="http://schemas.openxmlformats.org/presentationml/2006/ole">
            <p:oleObj spid="_x0000_s3074" name="Grafikon" r:id="rId4" imgW="5686349" imgH="3495751" progId="Excel.Sheet.8">
              <p:embed/>
            </p:oleObj>
          </a:graphicData>
        </a:graphic>
      </p:graphicFrame>
      <p:sp>
        <p:nvSpPr>
          <p:cNvPr id="3075" name="Naslov 2"/>
          <p:cNvSpPr>
            <a:spLocks noGrp="1"/>
          </p:cNvSpPr>
          <p:nvPr>
            <p:ph type="title"/>
          </p:nvPr>
        </p:nvSpPr>
        <p:spPr bwMode="auto">
          <a:xfrm>
            <a:off x="285720" y="285728"/>
            <a:ext cx="8229600" cy="65403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Analiza prijaviteljev</a:t>
            </a:r>
          </a:p>
        </p:txBody>
      </p:sp>
      <p:sp>
        <p:nvSpPr>
          <p:cNvPr id="3076" name="Ograda vsebin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sl-SI" sz="2000" dirty="0" smtClean="0"/>
              <a:t>Cilji projektov, ki so bili odobreni za sofinanciranje: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slov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93978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Faze razvoja podjetja</a:t>
            </a:r>
          </a:p>
        </p:txBody>
      </p:sp>
      <p:graphicFrame>
        <p:nvGraphicFramePr>
          <p:cNvPr id="4" name="Ograda vsebine 3"/>
          <p:cNvGraphicFramePr>
            <a:graphicFrameLocks noGrp="1"/>
          </p:cNvGraphicFramePr>
          <p:nvPr>
            <p:ph idx="1"/>
          </p:nvPr>
        </p:nvGraphicFramePr>
        <p:xfrm>
          <a:off x="1116013" y="1341438"/>
          <a:ext cx="7813705" cy="17303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292" name="AutoShape 2"/>
          <p:cNvSpPr>
            <a:spLocks noChangeArrowheads="1"/>
          </p:cNvSpPr>
          <p:nvPr/>
        </p:nvSpPr>
        <p:spPr bwMode="auto">
          <a:xfrm>
            <a:off x="1214438" y="3571875"/>
            <a:ext cx="3281362" cy="2500313"/>
          </a:xfrm>
          <a:prstGeom prst="homePlate">
            <a:avLst>
              <a:gd name="adj" fmla="val 3329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Aft>
                <a:spcPts val="1000"/>
              </a:spcAft>
            </a:pPr>
            <a:r>
              <a:rPr lang="sl-SI" sz="1000" b="1">
                <a:latin typeface="Tahoma" pitchFamily="34" charset="0"/>
              </a:rPr>
              <a:t>Vstopni kriteriji:</a:t>
            </a:r>
          </a:p>
          <a:p>
            <a:pPr algn="just"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Raziskovalni rezultat z merljivimi značilnostmi, ki so lahko podlaga za razvoj konkurenčnih prednosti na trgu. Nujno sodelovanje raziskovalcev in namera univerze/inštituta za komercializacijo.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Poslovna ideja kot osnova za razvoj poslovnega koncepta.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Identificirani mejniki, kot pot za prehod v naslednjo fazo.</a:t>
            </a:r>
          </a:p>
          <a:p>
            <a:pPr algn="just">
              <a:spcAft>
                <a:spcPts val="1000"/>
              </a:spcAft>
            </a:pPr>
            <a:endParaRPr lang="sl-SI" sz="1000" b="1">
              <a:latin typeface="Tahoma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sl-SI" sz="1000" b="1">
                <a:latin typeface="Tahoma" pitchFamily="34" charset="0"/>
              </a:rPr>
              <a:t>Rezultat:</a:t>
            </a:r>
          </a:p>
          <a:p>
            <a:pPr algn="just"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Preverjen poslovni koncept</a:t>
            </a:r>
          </a:p>
          <a:p>
            <a:endParaRPr lang="sl-SI"/>
          </a:p>
        </p:txBody>
      </p:sp>
      <p:sp>
        <p:nvSpPr>
          <p:cNvPr id="12293" name="AutoShape 3"/>
          <p:cNvSpPr>
            <a:spLocks noChangeArrowheads="1"/>
          </p:cNvSpPr>
          <p:nvPr/>
        </p:nvSpPr>
        <p:spPr bwMode="auto">
          <a:xfrm>
            <a:off x="4214813" y="3571875"/>
            <a:ext cx="3281362" cy="2500313"/>
          </a:xfrm>
          <a:prstGeom prst="homePlate">
            <a:avLst>
              <a:gd name="adj" fmla="val 3329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>
              <a:spcAft>
                <a:spcPts val="1000"/>
              </a:spcAft>
            </a:pPr>
            <a:r>
              <a:rPr lang="sl-SI" sz="1000" b="1">
                <a:latin typeface="Tahoma" pitchFamily="34" charset="0"/>
              </a:rPr>
              <a:t>Vstopni kriteriji:</a:t>
            </a:r>
          </a:p>
          <a:p>
            <a:pPr algn="just"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Preverjen poslovni koncept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Postavljeni mejniki poslovno razvojnega načrta za prehod v naslednjo fazo (na trgu).</a:t>
            </a:r>
          </a:p>
          <a:p>
            <a:pPr algn="just">
              <a:spcAft>
                <a:spcPts val="1000"/>
              </a:spcAft>
            </a:pPr>
            <a:endParaRPr lang="sl-SI" sz="1000" b="1">
              <a:latin typeface="Tahoma" pitchFamily="34" charset="0"/>
            </a:endParaRPr>
          </a:p>
          <a:p>
            <a:pPr algn="just">
              <a:spcAft>
                <a:spcPts val="1000"/>
              </a:spcAft>
            </a:pPr>
            <a:r>
              <a:rPr lang="sl-SI" sz="1000" b="1">
                <a:latin typeface="Tahoma" pitchFamily="34" charset="0"/>
              </a:rPr>
              <a:t>Rezultati:</a:t>
            </a:r>
          </a:p>
          <a:p>
            <a:pPr algn="just"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Preverjen poslovni načrt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Strateški načrt razvoja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Prototip 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Marketinški načrt</a:t>
            </a:r>
          </a:p>
          <a:p>
            <a:pPr>
              <a:buFont typeface="Symbol" pitchFamily="18" charset="2"/>
              <a:buChar char="®"/>
            </a:pPr>
            <a:r>
              <a:rPr lang="sl-SI" sz="1000">
                <a:latin typeface="Tahoma" pitchFamily="34" charset="0"/>
              </a:rPr>
              <a:t>Konsolidirana ekipa</a:t>
            </a:r>
          </a:p>
          <a:p>
            <a:endParaRPr lang="sl-SI"/>
          </a:p>
        </p:txBody>
      </p:sp>
      <p:cxnSp>
        <p:nvCxnSpPr>
          <p:cNvPr id="12294" name="AutoShape 4"/>
          <p:cNvCxnSpPr>
            <a:cxnSpLocks noChangeShapeType="1"/>
          </p:cNvCxnSpPr>
          <p:nvPr/>
        </p:nvCxnSpPr>
        <p:spPr bwMode="auto">
          <a:xfrm rot="5400000">
            <a:off x="2119313" y="3119438"/>
            <a:ext cx="785812" cy="1190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  <p:cxnSp>
        <p:nvCxnSpPr>
          <p:cNvPr id="12295" name="AutoShape 5"/>
          <p:cNvCxnSpPr>
            <a:cxnSpLocks noChangeShapeType="1"/>
          </p:cNvCxnSpPr>
          <p:nvPr/>
        </p:nvCxnSpPr>
        <p:spPr bwMode="auto">
          <a:xfrm rot="5400000">
            <a:off x="4386263" y="3100388"/>
            <a:ext cx="785812" cy="157162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z="3200" dirty="0" smtClean="0"/>
              <a:t>Potencial</a:t>
            </a:r>
            <a:endParaRPr lang="sl-SI" sz="3200" dirty="0"/>
          </a:p>
        </p:txBody>
      </p:sp>
      <p:sp>
        <p:nvSpPr>
          <p:cNvPr id="7" name="Ograda vsebine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sz="2000" dirty="0" smtClean="0"/>
              <a:t>Povprečje vlaganja v RR v izbranih podjetjih: </a:t>
            </a:r>
            <a:r>
              <a:rPr lang="sl-SI" sz="2000" b="1" dirty="0" smtClean="0"/>
              <a:t>95%</a:t>
            </a:r>
            <a:endParaRPr lang="sl-SI" sz="2000" dirty="0" smtClean="0"/>
          </a:p>
          <a:p>
            <a:r>
              <a:rPr lang="sl-SI" sz="2000" dirty="0" smtClean="0"/>
              <a:t>Finančna projekcija / pričakovani prihodki (realne ocene) v letu 2014: </a:t>
            </a:r>
            <a:r>
              <a:rPr lang="sl-SI" sz="2000" b="1" dirty="0" smtClean="0"/>
              <a:t>44,2 mio €</a:t>
            </a:r>
            <a:endParaRPr lang="sl-SI" sz="2000" dirty="0" smtClean="0"/>
          </a:p>
          <a:p>
            <a:r>
              <a:rPr lang="sl-SI" sz="2000" dirty="0" smtClean="0"/>
              <a:t>Pričakovana rast števila zaposlenih pri izbranih prijaviteljih </a:t>
            </a:r>
          </a:p>
          <a:p>
            <a:pPr>
              <a:buNone/>
            </a:pPr>
            <a:r>
              <a:rPr lang="sl-SI" sz="2000" dirty="0" smtClean="0"/>
              <a:t>     (ob oddaji vloge zaposlenih 13)</a:t>
            </a:r>
          </a:p>
        </p:txBody>
      </p:sp>
      <p:graphicFrame>
        <p:nvGraphicFramePr>
          <p:cNvPr id="106500" name="Object 4"/>
          <p:cNvGraphicFramePr>
            <a:graphicFrameLocks noChangeAspect="1"/>
          </p:cNvGraphicFramePr>
          <p:nvPr/>
        </p:nvGraphicFramePr>
        <p:xfrm>
          <a:off x="3571312" y="3286125"/>
          <a:ext cx="4904972" cy="3000396"/>
        </p:xfrm>
        <a:graphic>
          <a:graphicData uri="http://schemas.openxmlformats.org/presentationml/2006/ole">
            <p:oleObj spid="_x0000_s106500" name="Chart" r:id="rId4" imgW="5886450" imgH="360045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Naslov 1"/>
          <p:cNvSpPr>
            <a:spLocks noGrp="1"/>
          </p:cNvSpPr>
          <p:nvPr>
            <p:ph type="title"/>
          </p:nvPr>
        </p:nvSpPr>
        <p:spPr bwMode="auto">
          <a:xfrm>
            <a:off x="1357290" y="500063"/>
            <a:ext cx="7572428" cy="85723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Pričakovani učinki </a:t>
            </a:r>
            <a:r>
              <a:rPr lang="sl-SI" sz="3200" dirty="0" err="1" smtClean="0"/>
              <a:t>Valor</a:t>
            </a:r>
            <a:r>
              <a:rPr lang="sl-SI" sz="3200" dirty="0" smtClean="0"/>
              <a:t> 2008</a:t>
            </a:r>
            <a:endParaRPr lang="en-GB" sz="3200" dirty="0" smtClean="0"/>
          </a:p>
        </p:txBody>
      </p:sp>
      <p:sp>
        <p:nvSpPr>
          <p:cNvPr id="26627" name="Ograda vsebine 2"/>
          <p:cNvSpPr>
            <a:spLocks noGrp="1"/>
          </p:cNvSpPr>
          <p:nvPr>
            <p:ph idx="1"/>
          </p:nvPr>
        </p:nvSpPr>
        <p:spPr>
          <a:xfrm>
            <a:off x="1214438" y="1500188"/>
            <a:ext cx="7750175" cy="5168900"/>
          </a:xfrm>
        </p:spPr>
        <p:txBody>
          <a:bodyPr/>
          <a:lstStyle/>
          <a:p>
            <a:r>
              <a:rPr lang="sl-SI" sz="2400" dirty="0" smtClean="0"/>
              <a:t>Pričakovani pozitivni učinki na gospodarstvo:</a:t>
            </a:r>
            <a:endParaRPr lang="en-GB" sz="2400" dirty="0" smtClean="0"/>
          </a:p>
          <a:p>
            <a:endParaRPr lang="sl-SI" sz="2000" dirty="0" smtClean="0"/>
          </a:p>
          <a:p>
            <a:pPr>
              <a:buFontTx/>
              <a:buChar char="-"/>
            </a:pPr>
            <a:r>
              <a:rPr lang="sl-SI" sz="2000" dirty="0" smtClean="0"/>
              <a:t>komercializacija raziskovalnih rezultatov </a:t>
            </a:r>
          </a:p>
          <a:p>
            <a:pPr>
              <a:buFontTx/>
              <a:buChar char="-"/>
            </a:pPr>
            <a:r>
              <a:rPr lang="sl-SI" sz="2000" dirty="0" smtClean="0"/>
              <a:t>ustanavljanje novih tehnoloških podjetij</a:t>
            </a:r>
          </a:p>
          <a:p>
            <a:pPr>
              <a:buFontTx/>
              <a:buChar char="-"/>
            </a:pPr>
            <a:r>
              <a:rPr lang="sl-SI" sz="2000" dirty="0" smtClean="0"/>
              <a:t>prenos intelektualne lastnine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/>
              <a:t>-   razvoj novih proizvodov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/>
              <a:t>- 	nova delovna mesta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/>
              <a:t>-	povezovanje znanstvene in podjetniške sfere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/>
              <a:t>-	raziskovalni rezultati bližje trgu</a:t>
            </a:r>
          </a:p>
          <a:p>
            <a:pPr>
              <a:buFont typeface="Wingdings" pitchFamily="2" charset="2"/>
              <a:buNone/>
            </a:pPr>
            <a:r>
              <a:rPr lang="sl-SI" sz="2000" dirty="0" smtClean="0"/>
              <a:t>- 	nove patentne prijave</a:t>
            </a:r>
            <a:endParaRPr lang="en-GB" sz="2000" dirty="0" smtClean="0"/>
          </a:p>
          <a:p>
            <a:pPr>
              <a:buFont typeface="Wingdings" pitchFamily="2" charset="2"/>
              <a:buNone/>
            </a:pPr>
            <a:r>
              <a:rPr lang="sl-SI" sz="2000" dirty="0" smtClean="0"/>
              <a:t> </a:t>
            </a:r>
            <a:r>
              <a:rPr lang="en-GB" sz="2000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14415" y="274638"/>
            <a:ext cx="7472386" cy="11430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l-SI" sz="3200" dirty="0" smtClean="0"/>
              <a:t>Nadaljevanje razpisa za spodbujanje procesa komercializacije znanja</a:t>
            </a:r>
            <a:endParaRPr lang="en-US" sz="3200" dirty="0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1538" y="1285860"/>
            <a:ext cx="7848600" cy="5113336"/>
          </a:xfrm>
        </p:spPr>
        <p:txBody>
          <a:bodyPr/>
          <a:lstStyle/>
          <a:p>
            <a:r>
              <a:rPr lang="sl-SI" sz="2400" dirty="0" smtClean="0"/>
              <a:t>Priporočila na osnovi izkušenj razpisa iz 2008:</a:t>
            </a:r>
          </a:p>
          <a:p>
            <a:endParaRPr lang="sl-SI" sz="2400" dirty="0" smtClean="0"/>
          </a:p>
          <a:p>
            <a:pPr lvl="1"/>
            <a:r>
              <a:rPr lang="sl-SI" sz="2000" dirty="0" smtClean="0"/>
              <a:t>Ohranitev enostavne prijave in poročanja za prijavitelje;</a:t>
            </a:r>
          </a:p>
          <a:p>
            <a:pPr lvl="1"/>
            <a:r>
              <a:rPr lang="sl-SI" sz="2000" dirty="0" smtClean="0"/>
              <a:t>Priporočena višina odobrenih sredstev (mlada podjetja): do 150.000-200.000€ na leto;</a:t>
            </a:r>
          </a:p>
          <a:p>
            <a:pPr lvl="1"/>
            <a:r>
              <a:rPr lang="sl-SI" sz="2000" dirty="0" smtClean="0"/>
              <a:t>Potrebni srednjeročni časovni roki izvajanja projekta (do 2 leti);</a:t>
            </a:r>
          </a:p>
          <a:p>
            <a:pPr lvl="1"/>
            <a:r>
              <a:rPr lang="sl-SI" sz="2000" dirty="0" smtClean="0"/>
              <a:t>Ohranitev proste dinamike črpanja;</a:t>
            </a:r>
          </a:p>
          <a:p>
            <a:pPr lvl="1"/>
            <a:r>
              <a:rPr lang="sl-SI" sz="2000" dirty="0" smtClean="0"/>
              <a:t>Ohranitev nevezanosti prijaviteljev na subjekte podpornega okolja;</a:t>
            </a:r>
          </a:p>
          <a:p>
            <a:pPr lvl="1"/>
            <a:r>
              <a:rPr lang="sl-SI" sz="2000" dirty="0" smtClean="0"/>
              <a:t>Dodana vrednost TIA (!): opredelitev celostnega programa spodbujanja komercializacije znanja (komunikacija s ciljno publiko (RR sfera), najava razpisa);</a:t>
            </a:r>
          </a:p>
          <a:p>
            <a:pPr lvl="1"/>
            <a:r>
              <a:rPr lang="sl-SI" sz="2000" dirty="0" smtClean="0"/>
              <a:t>Več odpiranj razpisa. </a:t>
            </a:r>
            <a:endParaRPr lang="en-US" sz="2000" dirty="0" smtClean="0"/>
          </a:p>
        </p:txBody>
      </p:sp>
      <p:pic>
        <p:nvPicPr>
          <p:cNvPr id="4" name="Picture 2" descr="C:\Users\robert\AppData\Local\Microsoft\Windows\Temporary Internet Files\Content.IE5\NPEQ7AMP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15338" y="1928802"/>
            <a:ext cx="340768" cy="357190"/>
          </a:xfrm>
          <a:prstGeom prst="rect">
            <a:avLst/>
          </a:prstGeom>
          <a:noFill/>
        </p:spPr>
      </p:pic>
      <p:pic>
        <p:nvPicPr>
          <p:cNvPr id="5" name="Picture 2" descr="C:\Users\robert\AppData\Local\Microsoft\Windows\Temporary Internet Files\Content.IE5\NPEQ7AMP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628" y="2643182"/>
            <a:ext cx="340768" cy="357190"/>
          </a:xfrm>
          <a:prstGeom prst="rect">
            <a:avLst/>
          </a:prstGeom>
          <a:noFill/>
        </p:spPr>
      </p:pic>
      <p:pic>
        <p:nvPicPr>
          <p:cNvPr id="6" name="Picture 2" descr="C:\Users\robert\AppData\Local\Microsoft\Windows\Temporary Internet Files\Content.IE5\NPEQ7AMP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3643314"/>
            <a:ext cx="340768" cy="357190"/>
          </a:xfrm>
          <a:prstGeom prst="rect">
            <a:avLst/>
          </a:prstGeom>
          <a:noFill/>
        </p:spPr>
      </p:pic>
      <p:pic>
        <p:nvPicPr>
          <p:cNvPr id="7" name="Picture 2" descr="C:\Users\robert\AppData\Local\Microsoft\Windows\Temporary Internet Files\Content.IE5\NPEQ7AMP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4357694"/>
            <a:ext cx="340768" cy="357190"/>
          </a:xfrm>
          <a:prstGeom prst="rect">
            <a:avLst/>
          </a:prstGeom>
          <a:noFill/>
        </p:spPr>
      </p:pic>
      <p:pic>
        <p:nvPicPr>
          <p:cNvPr id="8" name="Picture 2" descr="C:\Users\robert\AppData\Local\Microsoft\Windows\Temporary Internet Files\Content.IE5\NPEQ7AMP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5357826"/>
            <a:ext cx="340768" cy="357190"/>
          </a:xfrm>
          <a:prstGeom prst="rect">
            <a:avLst/>
          </a:prstGeom>
          <a:noFill/>
        </p:spPr>
      </p:pic>
      <p:pic>
        <p:nvPicPr>
          <p:cNvPr id="9" name="Picture 2" descr="C:\Users\robert\AppData\Local\Microsoft\Windows\Temporary Internet Files\Content.IE5\NPEQ7AMP\MC90043471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7686" y="5715016"/>
            <a:ext cx="340768" cy="3571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3_Custom Design">
  <a:themeElements>
    <a:clrScheme name="3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3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TIA v1">
  <a:themeElements>
    <a:clrScheme name="2_TIA v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TIA v1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2_TIA v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TIA v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TIA v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4219</TotalTime>
  <Words>767</Words>
  <Application>Microsoft Office PowerPoint</Application>
  <PresentationFormat>Diaprojekcija na zaslonu (4:3)</PresentationFormat>
  <Paragraphs>162</Paragraphs>
  <Slides>14</Slides>
  <Notes>14</Notes>
  <HiddenSlides>0</HiddenSlides>
  <MMClips>0</MMClips>
  <ScaleCrop>false</ScaleCrop>
  <HeadingPairs>
    <vt:vector size="6" baseType="variant">
      <vt:variant>
        <vt:lpstr>Tema</vt:lpstr>
      </vt:variant>
      <vt:variant>
        <vt:i4>5</vt:i4>
      </vt:variant>
      <vt:variant>
        <vt:lpstr>Vdelani OLE strežniki</vt:lpstr>
      </vt:variant>
      <vt:variant>
        <vt:i4>2</vt:i4>
      </vt:variant>
      <vt:variant>
        <vt:lpstr>Naslovi diapozitivov</vt:lpstr>
      </vt:variant>
      <vt:variant>
        <vt:i4>14</vt:i4>
      </vt:variant>
    </vt:vector>
  </HeadingPairs>
  <TitlesOfParts>
    <vt:vector size="21" baseType="lpstr">
      <vt:lpstr>3_Custom Design</vt:lpstr>
      <vt:lpstr>1_Custom Design</vt:lpstr>
      <vt:lpstr>Custom Design</vt:lpstr>
      <vt:lpstr>2_Custom Design</vt:lpstr>
      <vt:lpstr>2_TIA v1</vt:lpstr>
      <vt:lpstr>Grafikon</vt:lpstr>
      <vt:lpstr>Chart</vt:lpstr>
      <vt:lpstr>Spodbujanje procesa komercializacije znanja - VALOR  </vt:lpstr>
      <vt:lpstr>Valor: evropski projekt na TIA</vt:lpstr>
      <vt:lpstr>Bistvo problema: market gap</vt:lpstr>
      <vt:lpstr>Valor 2008</vt:lpstr>
      <vt:lpstr>Analiza prijaviteljev</vt:lpstr>
      <vt:lpstr>Faze razvoja podjetja</vt:lpstr>
      <vt:lpstr>Potencial</vt:lpstr>
      <vt:lpstr>Pričakovani učinki Valor 2008</vt:lpstr>
      <vt:lpstr>Nadaljevanje razpisa za spodbujanje procesa komercializacije znanja</vt:lpstr>
      <vt:lpstr>Valor 2010</vt:lpstr>
      <vt:lpstr>Storitve TIA </vt:lpstr>
      <vt:lpstr>Javne koristi programa (impact)</vt:lpstr>
      <vt:lpstr>Diapozitiv 13</vt:lpstr>
      <vt:lpstr>Hvala za pozornost!   Alenka.zalaznik@tia.si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Janez Hafner</dc:creator>
  <cp:lastModifiedBy>Alenka Mubi Zalaznik</cp:lastModifiedBy>
  <cp:revision>308</cp:revision>
  <dcterms:created xsi:type="dcterms:W3CDTF">2007-03-13T12:30:31Z</dcterms:created>
  <dcterms:modified xsi:type="dcterms:W3CDTF">2010-05-07T07:39:24Z</dcterms:modified>
</cp:coreProperties>
</file>